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07" r:id="rId3"/>
    <p:sldId id="308" r:id="rId4"/>
    <p:sldId id="330" r:id="rId5"/>
    <p:sldId id="257" r:id="rId6"/>
    <p:sldId id="258" r:id="rId7"/>
    <p:sldId id="295" r:id="rId8"/>
    <p:sldId id="331" r:id="rId9"/>
    <p:sldId id="334" r:id="rId10"/>
    <p:sldId id="283" r:id="rId11"/>
    <p:sldId id="337" r:id="rId12"/>
    <p:sldId id="338" r:id="rId13"/>
    <p:sldId id="339" r:id="rId14"/>
    <p:sldId id="340" r:id="rId15"/>
    <p:sldId id="336" r:id="rId16"/>
    <p:sldId id="341" r:id="rId17"/>
    <p:sldId id="342" r:id="rId18"/>
    <p:sldId id="309" r:id="rId19"/>
    <p:sldId id="290" r:id="rId20"/>
    <p:sldId id="266" r:id="rId21"/>
    <p:sldId id="299" r:id="rId22"/>
    <p:sldId id="297" r:id="rId23"/>
    <p:sldId id="300" r:id="rId24"/>
    <p:sldId id="291" r:id="rId25"/>
    <p:sldId id="269" r:id="rId26"/>
    <p:sldId id="315" r:id="rId27"/>
    <p:sldId id="260" r:id="rId28"/>
    <p:sldId id="329" r:id="rId29"/>
    <p:sldId id="318" r:id="rId30"/>
    <p:sldId id="316" r:id="rId31"/>
    <p:sldId id="292" r:id="rId32"/>
    <p:sldId id="310" r:id="rId33"/>
    <p:sldId id="327" r:id="rId34"/>
    <p:sldId id="311" r:id="rId35"/>
    <p:sldId id="328" r:id="rId36"/>
    <p:sldId id="279" r:id="rId37"/>
    <p:sldId id="343" r:id="rId38"/>
    <p:sldId id="344" r:id="rId39"/>
    <p:sldId id="345" r:id="rId40"/>
    <p:sldId id="346" r:id="rId41"/>
    <p:sldId id="347" r:id="rId42"/>
    <p:sldId id="325" r:id="rId43"/>
    <p:sldId id="348" r:id="rId44"/>
    <p:sldId id="351" r:id="rId45"/>
    <p:sldId id="326" r:id="rId46"/>
    <p:sldId id="34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621" autoAdjust="0"/>
  </p:normalViewPr>
  <p:slideViewPr>
    <p:cSldViewPr snapToGrid="0">
      <p:cViewPr varScale="1">
        <p:scale>
          <a:sx n="54" d="100"/>
          <a:sy n="54" d="100"/>
        </p:scale>
        <p:origin x="181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C1AEA-4993-4BFE-962E-6E11146FBD96}" type="datetimeFigureOut">
              <a:rPr lang="en-US" smtClean="0"/>
              <a:t>28/06/2024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883970-0CA1-4E30-B8AE-FC188C5B60AB}" type="slidenum">
              <a:rPr lang="en-US" smtClean="0"/>
              <a:t>‹#›</a:t>
            </a:fld>
            <a:endParaRPr lang="en-US"/>
          </a:p>
        </p:txBody>
      </p:sp>
    </p:spTree>
    <p:extLst>
      <p:ext uri="{BB962C8B-B14F-4D97-AF65-F5344CB8AC3E}">
        <p14:creationId xmlns:p14="http://schemas.microsoft.com/office/powerpoint/2010/main" val="4071367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aes</a:t>
            </a:r>
            <a:r>
              <a:rPr lang="en-US" dirty="0"/>
              <a:t>(), describing how variables in the data are mapped to visual properties (aesthetics) of the plot, such as x and y coordinates, colors, shapes, etc.</a:t>
            </a:r>
          </a:p>
          <a:p>
            <a:r>
              <a:rPr lang="en-US" dirty="0"/>
              <a:t> </a:t>
            </a:r>
            <a:r>
              <a:rPr lang="en-US" dirty="0" err="1"/>
              <a:t>bổ</a:t>
            </a:r>
            <a:r>
              <a:rPr lang="en-US" dirty="0"/>
              <a:t> sung </a:t>
            </a:r>
            <a:r>
              <a:rPr lang="en-US" dirty="0" err="1"/>
              <a:t>thêm</a:t>
            </a:r>
            <a:r>
              <a:rPr lang="en-US" dirty="0"/>
              <a:t> </a:t>
            </a:r>
            <a:r>
              <a:rPr lang="en-US" dirty="0" err="1"/>
              <a:t>hình</a:t>
            </a:r>
            <a:r>
              <a:rPr lang="en-US" dirty="0"/>
              <a:t> </a:t>
            </a:r>
            <a:r>
              <a:rPr lang="en-US" dirty="0" err="1"/>
              <a:t>vào</a:t>
            </a:r>
            <a:r>
              <a:rPr lang="en-US" dirty="0"/>
              <a:t> </a:t>
            </a:r>
            <a:r>
              <a:rPr lang="en-US" dirty="0" err="1"/>
              <a:t>các</a:t>
            </a:r>
            <a:r>
              <a:rPr lang="en-US" dirty="0"/>
              <a:t> slide, chia </a:t>
            </a:r>
            <a:r>
              <a:rPr lang="en-US" dirty="0" err="1"/>
              <a:t>ra</a:t>
            </a:r>
            <a:endParaRPr lang="en-US" dirty="0"/>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5</a:t>
            </a:fld>
            <a:endParaRPr lang="en-US"/>
          </a:p>
        </p:txBody>
      </p:sp>
    </p:spTree>
    <p:extLst>
      <p:ext uri="{BB962C8B-B14F-4D97-AF65-F5344CB8AC3E}">
        <p14:creationId xmlns:p14="http://schemas.microsoft.com/office/powerpoint/2010/main" val="206033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dirty="0"/>
              <a:t>+ data: The data frame containing the data to be plotted</a:t>
            </a:r>
          </a:p>
          <a:p>
            <a:pPr marL="0" indent="0" algn="just">
              <a:buNone/>
            </a:pPr>
            <a:r>
              <a:rPr lang="en-US" dirty="0"/>
              <a:t>	+ </a:t>
            </a:r>
            <a:r>
              <a:rPr lang="en-US" dirty="0" err="1"/>
              <a:t>aes</a:t>
            </a:r>
            <a:r>
              <a:rPr lang="en-US" dirty="0"/>
              <a:t>(</a:t>
            </a:r>
            <a:r>
              <a:rPr lang="en-US" dirty="0" err="1"/>
              <a:t>x,y</a:t>
            </a:r>
            <a:r>
              <a:rPr lang="en-US" dirty="0"/>
              <a:t>): describing how variables in the data are mapped to visual properties (aesthetics) of the plot, such as x and y 	coordinates, colors, shapes, etc.</a:t>
            </a:r>
          </a:p>
          <a:p>
            <a:pPr marL="0" indent="0" algn="just">
              <a:buNone/>
            </a:pPr>
            <a:r>
              <a:rPr lang="en-US" dirty="0"/>
              <a:t>	+ </a:t>
            </a:r>
            <a:r>
              <a:rPr lang="en-US" dirty="0" err="1"/>
              <a:t>geom</a:t>
            </a:r>
            <a:r>
              <a:rPr lang="en-US" dirty="0"/>
              <a:t>_&lt;GEOM_FUNCTION&gt;:  used for creating complex 	plots; represents a type of geometric object that can be 	added to a plot, such as points, lines, bars, etc.</a:t>
            </a:r>
          </a:p>
          <a:p>
            <a:pPr marL="0" indent="0" algn="just">
              <a:buNone/>
            </a:pPr>
            <a:r>
              <a:rPr lang="en-US" dirty="0"/>
              <a:t>	+ labs: used for adding title of chart, name of axis</a:t>
            </a:r>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18</a:t>
            </a:fld>
            <a:endParaRPr lang="en-US"/>
          </a:p>
        </p:txBody>
      </p:sp>
    </p:spTree>
    <p:extLst>
      <p:ext uri="{BB962C8B-B14F-4D97-AF65-F5344CB8AC3E}">
        <p14:creationId xmlns:p14="http://schemas.microsoft.com/office/powerpoint/2010/main" val="192226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21</a:t>
            </a:fld>
            <a:endParaRPr lang="en-US"/>
          </a:p>
        </p:txBody>
      </p:sp>
    </p:spTree>
    <p:extLst>
      <p:ext uri="{BB962C8B-B14F-4D97-AF65-F5344CB8AC3E}">
        <p14:creationId xmlns:p14="http://schemas.microsoft.com/office/powerpoint/2010/main" val="1657687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333333"/>
                </a:solidFill>
                <a:effectLst/>
                <a:highlight>
                  <a:srgbClr val="FFFFFF"/>
                </a:highlight>
                <a:latin typeface="notosanssc_regular"/>
              </a:rPr>
              <a:t>Barplot</a:t>
            </a:r>
            <a:r>
              <a:rPr lang="en-US" b="0" i="0" dirty="0">
                <a:solidFill>
                  <a:srgbClr val="333333"/>
                </a:solidFill>
                <a:effectLst/>
                <a:highlight>
                  <a:srgbClr val="FFFFFF"/>
                </a:highlight>
                <a:latin typeface="notosanssc_regular"/>
              </a:rPr>
              <a:t> </a:t>
            </a:r>
            <a:r>
              <a:rPr lang="en-US" b="0" i="0" dirty="0" err="1">
                <a:solidFill>
                  <a:srgbClr val="333333"/>
                </a:solidFill>
                <a:effectLst/>
                <a:highlight>
                  <a:srgbClr val="FFFFFF"/>
                </a:highlight>
                <a:latin typeface="notosanssc_regular"/>
              </a:rPr>
              <a:t>cho</a:t>
            </a:r>
            <a:r>
              <a:rPr lang="en-US" b="0" i="0" dirty="0">
                <a:solidFill>
                  <a:srgbClr val="333333"/>
                </a:solidFill>
                <a:effectLst/>
                <a:highlight>
                  <a:srgbClr val="FFFFFF"/>
                </a:highlight>
                <a:latin typeface="notosanssc_regular"/>
              </a:rPr>
              <a:t> </a:t>
            </a:r>
            <a:r>
              <a:rPr lang="en-US" b="0" i="0" dirty="0" err="1">
                <a:solidFill>
                  <a:srgbClr val="333333"/>
                </a:solidFill>
                <a:effectLst/>
                <a:highlight>
                  <a:srgbClr val="FFFFFF"/>
                </a:highlight>
                <a:latin typeface="notosanssc_regular"/>
              </a:rPr>
              <a:t>biết</a:t>
            </a:r>
            <a:r>
              <a:rPr lang="en-US" b="0" i="0" dirty="0">
                <a:solidFill>
                  <a:srgbClr val="333333"/>
                </a:solidFill>
                <a:effectLst/>
                <a:highlight>
                  <a:srgbClr val="FFFFFF"/>
                </a:highlight>
                <a:latin typeface="notosanssc_regular"/>
              </a:rPr>
              <a:t> mean </a:t>
            </a:r>
            <a:r>
              <a:rPr lang="en-US" b="0" i="0" dirty="0" err="1">
                <a:solidFill>
                  <a:srgbClr val="333333"/>
                </a:solidFill>
                <a:effectLst/>
                <a:highlight>
                  <a:srgbClr val="FFFFFF"/>
                </a:highlight>
                <a:latin typeface="notosanssc_regular"/>
              </a:rPr>
              <a:t>và</a:t>
            </a:r>
            <a:r>
              <a:rPr lang="en-US" b="0" i="0" dirty="0">
                <a:solidFill>
                  <a:srgbClr val="333333"/>
                </a:solidFill>
                <a:effectLst/>
                <a:highlight>
                  <a:srgbClr val="FFFFFF"/>
                </a:highlight>
                <a:latin typeface="notosanssc_regular"/>
              </a:rPr>
              <a:t> SD</a:t>
            </a:r>
            <a:endParaRPr lang="en-US" b="0" i="0" dirty="0">
              <a:solidFill>
                <a:srgbClr val="333333"/>
              </a:solidFill>
              <a:effectLst/>
              <a:highlight>
                <a:srgbClr val="FFFFFF"/>
              </a:highlight>
              <a:latin typeface="var(--font-normal-semibold)"/>
            </a:endParaRPr>
          </a:p>
          <a:p>
            <a:r>
              <a:rPr lang="en-US" dirty="0"/>
              <a:t>https://www.labxchange.org/library/items/lb:LabXchange:e034541a:html:1</a:t>
            </a:r>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22</a:t>
            </a:fld>
            <a:endParaRPr lang="en-US"/>
          </a:p>
        </p:txBody>
      </p:sp>
    </p:spTree>
    <p:extLst>
      <p:ext uri="{BB962C8B-B14F-4D97-AF65-F5344CB8AC3E}">
        <p14:creationId xmlns:p14="http://schemas.microsoft.com/office/powerpoint/2010/main" val="1582561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https://www.nature.com/articles/nmeth.2811/figures/1</a:t>
            </a:r>
          </a:p>
        </p:txBody>
      </p:sp>
      <p:sp>
        <p:nvSpPr>
          <p:cNvPr id="4" name="Slide Number Placeholder 3"/>
          <p:cNvSpPr>
            <a:spLocks noGrp="1"/>
          </p:cNvSpPr>
          <p:nvPr>
            <p:ph type="sldNum" sz="quarter" idx="5"/>
          </p:nvPr>
        </p:nvSpPr>
        <p:spPr/>
        <p:txBody>
          <a:bodyPr/>
          <a:lstStyle/>
          <a:p>
            <a:fld id="{A5883970-0CA1-4E30-B8AE-FC188C5B60AB}" type="slidenum">
              <a:rPr lang="en-US" smtClean="0"/>
              <a:t>23</a:t>
            </a:fld>
            <a:endParaRPr lang="en-US"/>
          </a:p>
        </p:txBody>
      </p:sp>
    </p:spTree>
    <p:extLst>
      <p:ext uri="{BB962C8B-B14F-4D97-AF65-F5344CB8AC3E}">
        <p14:creationId xmlns:p14="http://schemas.microsoft.com/office/powerpoint/2010/main" val="180118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Displays the distribution of a single continuous variable/ show </a:t>
            </a:r>
            <a:r>
              <a:rPr lang="en-US" b="0" i="0" dirty="0">
                <a:solidFill>
                  <a:srgbClr val="444444"/>
                </a:solidFill>
                <a:effectLst/>
                <a:highlight>
                  <a:srgbClr val="FFFFFF"/>
                </a:highlight>
                <a:latin typeface="Poppins" panose="00000500000000000000" pitchFamily="2" charset="0"/>
              </a:rPr>
              <a:t>frequency distribution</a:t>
            </a:r>
          </a:p>
          <a:p>
            <a:pPr algn="l"/>
            <a:r>
              <a:rPr lang="en-US" b="0" i="0" dirty="0">
                <a:solidFill>
                  <a:srgbClr val="444444"/>
                </a:solidFill>
                <a:effectLst/>
                <a:highlight>
                  <a:srgbClr val="FFFFFF"/>
                </a:highlight>
                <a:latin typeface="Poppins" panose="00000500000000000000" pitchFamily="2" charset="0"/>
              </a:rPr>
              <a:t>When to Use Histogram?</a:t>
            </a:r>
            <a:endParaRPr lang="en-US" b="1" i="0" dirty="0">
              <a:solidFill>
                <a:srgbClr val="444444"/>
              </a:solidFill>
              <a:effectLst/>
              <a:highlight>
                <a:srgbClr val="FFFFFF"/>
              </a:highlight>
              <a:latin typeface="Poppins" panose="00000500000000000000" pitchFamily="2" charset="0"/>
            </a:endParaRPr>
          </a:p>
          <a:p>
            <a:pPr algn="l"/>
            <a:r>
              <a:rPr lang="en-US" b="0" i="0" dirty="0">
                <a:solidFill>
                  <a:srgbClr val="444444"/>
                </a:solidFill>
                <a:effectLst/>
                <a:highlight>
                  <a:srgbClr val="FFFFFF"/>
                </a:highlight>
                <a:latin typeface="Poppins" panose="00000500000000000000" pitchFamily="2" charset="0"/>
              </a:rPr>
              <a:t>The histogram graph is used under certain conditions. They are:</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The data should be numerical.</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A histogram is used to check the shape of the data distribution. </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Used to check whether the process changes from one period to another.</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Used to determine whether the output is different when it involves two or more processes.</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Used to </a:t>
            </a:r>
            <a:r>
              <a:rPr lang="en-US" b="0" i="0" dirty="0" err="1">
                <a:solidFill>
                  <a:srgbClr val="444444"/>
                </a:solidFill>
                <a:effectLst/>
                <a:highlight>
                  <a:srgbClr val="FFFFFF"/>
                </a:highlight>
                <a:latin typeface="Poppins" panose="00000500000000000000" pitchFamily="2" charset="0"/>
              </a:rPr>
              <a:t>analyse</a:t>
            </a:r>
            <a:r>
              <a:rPr lang="en-US" b="0" i="0" dirty="0">
                <a:solidFill>
                  <a:srgbClr val="444444"/>
                </a:solidFill>
                <a:effectLst/>
                <a:highlight>
                  <a:srgbClr val="FFFFFF"/>
                </a:highlight>
                <a:latin typeface="Poppins" panose="00000500000000000000" pitchFamily="2" charset="0"/>
              </a:rPr>
              <a:t> whether the given process meets the customer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25</a:t>
            </a:fld>
            <a:endParaRPr lang="en-US"/>
          </a:p>
        </p:txBody>
      </p:sp>
    </p:spTree>
    <p:extLst>
      <p:ext uri="{BB962C8B-B14F-4D97-AF65-F5344CB8AC3E}">
        <p14:creationId xmlns:p14="http://schemas.microsoft.com/office/powerpoint/2010/main" val="3665658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26</a:t>
            </a:fld>
            <a:endParaRPr lang="en-US"/>
          </a:p>
        </p:txBody>
      </p:sp>
    </p:spTree>
    <p:extLst>
      <p:ext uri="{BB962C8B-B14F-4D97-AF65-F5344CB8AC3E}">
        <p14:creationId xmlns:p14="http://schemas.microsoft.com/office/powerpoint/2010/main" val="14474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t>
            </a:r>
            <a:r>
              <a:rPr lang="en-US" dirty="0" err="1"/>
              <a:t>mtcars</a:t>
            </a:r>
            <a:r>
              <a:rPr lang="en-US" dirty="0"/>
              <a:t>, </a:t>
            </a:r>
            <a:r>
              <a:rPr lang="en-US" dirty="0" err="1"/>
              <a:t>aes</a:t>
            </a:r>
            <a:r>
              <a:rPr lang="en-US" dirty="0"/>
              <a:t>(x = </a:t>
            </a:r>
            <a:r>
              <a:rPr lang="en-US" dirty="0" err="1"/>
              <a:t>wt</a:t>
            </a:r>
            <a:r>
              <a:rPr lang="en-US" dirty="0"/>
              <a:t>, y = mpg)) + </a:t>
            </a:r>
            <a:r>
              <a:rPr lang="en-US" dirty="0" err="1"/>
              <a:t>geom_point</a:t>
            </a:r>
            <a:r>
              <a:rPr lang="en-US" dirty="0"/>
              <a:t>() + labs(title = "Scatter Plot of MPG vs Weight", x = "Weight (1000 </a:t>
            </a:r>
            <a:r>
              <a:rPr lang="en-US" dirty="0" err="1"/>
              <a:t>lbs</a:t>
            </a:r>
            <a:r>
              <a:rPr lang="en-US" dirty="0"/>
              <a:t>)", y = "Miles per Gallon")</a:t>
            </a:r>
            <a:endParaRPr lang="en-US" b="1" dirty="0"/>
          </a:p>
        </p:txBody>
      </p:sp>
      <p:sp>
        <p:nvSpPr>
          <p:cNvPr id="4" name="Slide Number Placeholder 3"/>
          <p:cNvSpPr>
            <a:spLocks noGrp="1"/>
          </p:cNvSpPr>
          <p:nvPr>
            <p:ph type="sldNum" sz="quarter" idx="5"/>
          </p:nvPr>
        </p:nvSpPr>
        <p:spPr/>
        <p:txBody>
          <a:bodyPr/>
          <a:lstStyle/>
          <a:p>
            <a:fld id="{A5883970-0CA1-4E30-B8AE-FC188C5B60AB}" type="slidenum">
              <a:rPr lang="en-US" smtClean="0"/>
              <a:t>27</a:t>
            </a:fld>
            <a:endParaRPr lang="en-US"/>
          </a:p>
        </p:txBody>
      </p:sp>
    </p:spTree>
    <p:extLst>
      <p:ext uri="{BB962C8B-B14F-4D97-AF65-F5344CB8AC3E}">
        <p14:creationId xmlns:p14="http://schemas.microsoft.com/office/powerpoint/2010/main" val="3845189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333333"/>
                </a:solidFill>
                <a:effectLst/>
                <a:highlight>
                  <a:srgbClr val="FFFFFF"/>
                </a:highlight>
                <a:latin typeface="notosanssc_regular"/>
              </a:rPr>
              <a:t>Barplot</a:t>
            </a:r>
            <a:r>
              <a:rPr lang="en-US" b="0" i="0" dirty="0">
                <a:solidFill>
                  <a:srgbClr val="333333"/>
                </a:solidFill>
                <a:effectLst/>
                <a:highlight>
                  <a:srgbClr val="FFFFFF"/>
                </a:highlight>
                <a:latin typeface="notosanssc_regular"/>
              </a:rPr>
              <a:t> </a:t>
            </a:r>
            <a:r>
              <a:rPr lang="en-US" b="0" i="0" dirty="0" err="1">
                <a:solidFill>
                  <a:srgbClr val="333333"/>
                </a:solidFill>
                <a:effectLst/>
                <a:highlight>
                  <a:srgbClr val="FFFFFF"/>
                </a:highlight>
                <a:latin typeface="notosanssc_regular"/>
              </a:rPr>
              <a:t>cho</a:t>
            </a:r>
            <a:r>
              <a:rPr lang="en-US" b="0" i="0" dirty="0">
                <a:solidFill>
                  <a:srgbClr val="333333"/>
                </a:solidFill>
                <a:effectLst/>
                <a:highlight>
                  <a:srgbClr val="FFFFFF"/>
                </a:highlight>
                <a:latin typeface="notosanssc_regular"/>
              </a:rPr>
              <a:t> </a:t>
            </a:r>
            <a:r>
              <a:rPr lang="en-US" b="0" i="0" dirty="0" err="1">
                <a:solidFill>
                  <a:srgbClr val="333333"/>
                </a:solidFill>
                <a:effectLst/>
                <a:highlight>
                  <a:srgbClr val="FFFFFF"/>
                </a:highlight>
                <a:latin typeface="notosanssc_regular"/>
              </a:rPr>
              <a:t>biết</a:t>
            </a:r>
            <a:r>
              <a:rPr lang="en-US" b="0" i="0" dirty="0">
                <a:solidFill>
                  <a:srgbClr val="333333"/>
                </a:solidFill>
                <a:effectLst/>
                <a:highlight>
                  <a:srgbClr val="FFFFFF"/>
                </a:highlight>
                <a:latin typeface="notosanssc_regular"/>
              </a:rPr>
              <a:t> mean </a:t>
            </a:r>
            <a:r>
              <a:rPr lang="en-US" b="0" i="0" dirty="0" err="1">
                <a:solidFill>
                  <a:srgbClr val="333333"/>
                </a:solidFill>
                <a:effectLst/>
                <a:highlight>
                  <a:srgbClr val="FFFFFF"/>
                </a:highlight>
                <a:latin typeface="notosanssc_regular"/>
              </a:rPr>
              <a:t>và</a:t>
            </a:r>
            <a:r>
              <a:rPr lang="en-US" b="0" i="0" dirty="0">
                <a:solidFill>
                  <a:srgbClr val="333333"/>
                </a:solidFill>
                <a:effectLst/>
                <a:highlight>
                  <a:srgbClr val="FFFFFF"/>
                </a:highlight>
                <a:latin typeface="notosanssc_regular"/>
              </a:rPr>
              <a:t> SD</a:t>
            </a:r>
            <a:endParaRPr lang="en-US" b="0" i="0" dirty="0">
              <a:solidFill>
                <a:srgbClr val="333333"/>
              </a:solidFill>
              <a:effectLst/>
              <a:highlight>
                <a:srgbClr val="FFFFFF"/>
              </a:highlight>
              <a:latin typeface="var(--font-normal-semibold)"/>
            </a:endParaRPr>
          </a:p>
          <a:p>
            <a:r>
              <a:rPr lang="en-US" dirty="0"/>
              <a:t>https://www.labxchange.org/library/items/lb:LabXchange:e034541a:html:1</a:t>
            </a:r>
          </a:p>
          <a:p>
            <a:endParaRPr lang="en-US" dirty="0"/>
          </a:p>
          <a:p>
            <a:r>
              <a:rPr lang="en-US" dirty="0"/>
              <a:t>histograms are great for visualizing the distribution of a single dataset, they are less effective for comparing two datasets due to overlapping bins, scale differences, and </a:t>
            </a:r>
            <a:r>
              <a:rPr lang="en-US" dirty="0" err="1"/>
              <a:t>binwidth</a:t>
            </a:r>
            <a:r>
              <a:rPr lang="en-US" dirty="0"/>
              <a:t> issues. </a:t>
            </a:r>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29</a:t>
            </a:fld>
            <a:endParaRPr lang="en-US"/>
          </a:p>
        </p:txBody>
      </p:sp>
    </p:spTree>
    <p:extLst>
      <p:ext uri="{BB962C8B-B14F-4D97-AF65-F5344CB8AC3E}">
        <p14:creationId xmlns:p14="http://schemas.microsoft.com/office/powerpoint/2010/main" val="28747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Axes:</a:t>
            </a:r>
            <a:endParaRPr lang="en-US" dirty="0"/>
          </a:p>
          <a:p>
            <a:pPr>
              <a:buFont typeface="Arial" panose="020B0604020202020204" pitchFamily="34" charset="0"/>
              <a:buChar char="•"/>
            </a:pPr>
            <a:r>
              <a:rPr lang="en-US" b="1" dirty="0"/>
              <a:t>X-axis (Horizontal Axis):</a:t>
            </a:r>
            <a:r>
              <a:rPr lang="en-US" dirty="0"/>
              <a:t> Represents the categories or groups being compared.</a:t>
            </a:r>
          </a:p>
          <a:p>
            <a:pPr>
              <a:buFont typeface="Arial" panose="020B0604020202020204" pitchFamily="34" charset="0"/>
              <a:buChar char="•"/>
            </a:pPr>
            <a:r>
              <a:rPr lang="en-US" b="1" dirty="0"/>
              <a:t>Y-axis (Vertical Axis):</a:t>
            </a:r>
            <a:r>
              <a:rPr lang="en-US" dirty="0"/>
              <a:t> Represents the numerical values or frequency counts of the categories.</a:t>
            </a:r>
          </a:p>
          <a:p>
            <a:r>
              <a:rPr lang="en-US" b="1" dirty="0"/>
              <a:t>Bars:</a:t>
            </a:r>
            <a:endParaRPr lang="en-US" dirty="0"/>
          </a:p>
          <a:p>
            <a:pPr>
              <a:buFont typeface="Arial" panose="020B0604020202020204" pitchFamily="34" charset="0"/>
              <a:buChar char="•"/>
            </a:pPr>
            <a:r>
              <a:rPr lang="en-US" dirty="0"/>
              <a:t>Each bar represents a category and its height (or length, in the case of a horizontal bar plot) indicates the value associated with that category.</a:t>
            </a:r>
          </a:p>
          <a:p>
            <a:r>
              <a:rPr lang="en-US" b="1" dirty="0"/>
              <a:t>Labels:</a:t>
            </a:r>
            <a:endParaRPr lang="en-US" dirty="0"/>
          </a:p>
          <a:p>
            <a:pPr>
              <a:buFont typeface="Arial" panose="020B0604020202020204" pitchFamily="34" charset="0"/>
              <a:buChar char="•"/>
            </a:pPr>
            <a:r>
              <a:rPr lang="en-US" b="1" dirty="0"/>
              <a:t>Category Labels:</a:t>
            </a:r>
            <a:r>
              <a:rPr lang="en-US" dirty="0"/>
              <a:t> Positioned along the x-axis or y-axis to identify each category.</a:t>
            </a:r>
          </a:p>
          <a:p>
            <a:pPr>
              <a:buFont typeface="Arial" panose="020B0604020202020204" pitchFamily="34" charset="0"/>
              <a:buChar char="•"/>
            </a:pPr>
            <a:r>
              <a:rPr lang="en-US" b="1" dirty="0"/>
              <a:t>Value Labels:</a:t>
            </a:r>
            <a:r>
              <a:rPr lang="en-US" dirty="0"/>
              <a:t> Sometimes bars are labeled with their exact values to make interpretation easier.</a:t>
            </a:r>
          </a:p>
          <a:p>
            <a:r>
              <a:rPr lang="en-US" b="1" dirty="0"/>
              <a:t>Title and Axis Titles:</a:t>
            </a:r>
            <a:endParaRPr lang="en-US" dirty="0"/>
          </a:p>
          <a:p>
            <a:pPr>
              <a:buFont typeface="Arial" panose="020B0604020202020204" pitchFamily="34" charset="0"/>
              <a:buChar char="•"/>
            </a:pPr>
            <a:r>
              <a:rPr lang="en-US" dirty="0"/>
              <a:t>The plot title explains what the bar plot represents.</a:t>
            </a:r>
          </a:p>
          <a:p>
            <a:pPr>
              <a:buFont typeface="Arial" panose="020B0604020202020204" pitchFamily="34" charset="0"/>
              <a:buChar char="•"/>
            </a:pPr>
            <a:r>
              <a:rPr lang="en-US" dirty="0"/>
              <a:t>Axis titles indicate what each axis measures.</a:t>
            </a:r>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30</a:t>
            </a:fld>
            <a:endParaRPr lang="en-US"/>
          </a:p>
        </p:txBody>
      </p:sp>
    </p:spTree>
    <p:extLst>
      <p:ext uri="{BB962C8B-B14F-4D97-AF65-F5344CB8AC3E}">
        <p14:creationId xmlns:p14="http://schemas.microsoft.com/office/powerpoint/2010/main" val="309171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https://quantgirl.blog/anatomy-of-a-box-plot/</a:t>
            </a:r>
          </a:p>
          <a:p>
            <a:r>
              <a:rPr lang="en-US" b="0" i="0" dirty="0">
                <a:solidFill>
                  <a:srgbClr val="58595B"/>
                </a:solidFill>
                <a:effectLst/>
                <a:highlight>
                  <a:srgbClr val="FFFFFF"/>
                </a:highlight>
                <a:latin typeface="Roboto" panose="02000000000000000000" pitchFamily="2" charset="0"/>
              </a:rPr>
              <a:t> Data points have to go above or below the box pretty far to count as outliers. How far? 1.5 times the size of the box.</a:t>
            </a:r>
            <a:endParaRPr lang="en-US" dirty="0"/>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32</a:t>
            </a:fld>
            <a:endParaRPr lang="en-US"/>
          </a:p>
        </p:txBody>
      </p:sp>
    </p:spTree>
    <p:extLst>
      <p:ext uri="{BB962C8B-B14F-4D97-AF65-F5344CB8AC3E}">
        <p14:creationId xmlns:p14="http://schemas.microsoft.com/office/powerpoint/2010/main" val="2680495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6</a:t>
            </a:fld>
            <a:endParaRPr lang="en-US"/>
          </a:p>
        </p:txBody>
      </p:sp>
    </p:spTree>
    <p:extLst>
      <p:ext uri="{BB962C8B-B14F-4D97-AF65-F5344CB8AC3E}">
        <p14:creationId xmlns:p14="http://schemas.microsoft.com/office/powerpoint/2010/main" val="2942356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33</a:t>
            </a:fld>
            <a:endParaRPr lang="en-US"/>
          </a:p>
        </p:txBody>
      </p:sp>
    </p:spTree>
    <p:extLst>
      <p:ext uri="{BB962C8B-B14F-4D97-AF65-F5344CB8AC3E}">
        <p14:creationId xmlns:p14="http://schemas.microsoft.com/office/powerpoint/2010/main" val="3657434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8595B"/>
                </a:solidFill>
                <a:effectLst/>
                <a:highlight>
                  <a:srgbClr val="FFFFFF"/>
                </a:highlight>
                <a:latin typeface="Roboto" panose="02000000000000000000" pitchFamily="2" charset="0"/>
              </a:rPr>
              <a:t>The dot in the middle is the median. The box presents interquartile range. The whiskers show 95% confidence interval. The shape of the violin display frequencies of values</a:t>
            </a:r>
          </a:p>
          <a:p>
            <a:r>
              <a:rPr lang="en-US" b="0" i="0" dirty="0">
                <a:solidFill>
                  <a:srgbClr val="58595B"/>
                </a:solidFill>
                <a:effectLst/>
                <a:highlight>
                  <a:srgbClr val="FFFFFF"/>
                </a:highlight>
                <a:latin typeface="Roboto" panose="02000000000000000000" pitchFamily="2" charset="0"/>
              </a:rPr>
              <a:t>the thicker part means the values in that section of the violin has higher frequency, and the thinner part implies lower frequency.</a:t>
            </a:r>
          </a:p>
          <a:p>
            <a:r>
              <a:rPr lang="en-US" b="0" i="0" dirty="0">
                <a:solidFill>
                  <a:srgbClr val="58595B"/>
                </a:solidFill>
                <a:effectLst/>
                <a:highlight>
                  <a:srgbClr val="FFFFFF"/>
                </a:highlight>
                <a:latin typeface="Roboto" panose="02000000000000000000" pitchFamily="2" charset="0"/>
              </a:rPr>
              <a:t>The “violin” shape of a violin plot comes from the data’s density plot. You just turn that density plot sideway and put it on both sides of the box plot, mirroring each other</a:t>
            </a:r>
          </a:p>
          <a:p>
            <a:r>
              <a:rPr lang="en-US" dirty="0"/>
              <a:t>https://blog.bioturing.com/2018/05/16/5-reasons-you-should-use-a-violin-graph/</a:t>
            </a:r>
            <a:endParaRPr lang="en-US" b="0" i="0" dirty="0">
              <a:solidFill>
                <a:srgbClr val="58595B"/>
              </a:solidFill>
              <a:effectLst/>
              <a:highlight>
                <a:srgbClr val="FFFFFF"/>
              </a:highlight>
              <a:latin typeface="Roboto" panose="02000000000000000000" pitchFamily="2" charset="0"/>
            </a:endParaRPr>
          </a:p>
          <a:p>
            <a:r>
              <a:rPr lang="en-US" dirty="0"/>
              <a:t>https://www.atlassian.com/data/charts/violin-plot-complete-guide</a:t>
            </a:r>
          </a:p>
        </p:txBody>
      </p:sp>
      <p:sp>
        <p:nvSpPr>
          <p:cNvPr id="4" name="Slide Number Placeholder 3"/>
          <p:cNvSpPr>
            <a:spLocks noGrp="1"/>
          </p:cNvSpPr>
          <p:nvPr>
            <p:ph type="sldNum" sz="quarter" idx="5"/>
          </p:nvPr>
        </p:nvSpPr>
        <p:spPr/>
        <p:txBody>
          <a:bodyPr/>
          <a:lstStyle/>
          <a:p>
            <a:fld id="{A5883970-0CA1-4E30-B8AE-FC188C5B60AB}" type="slidenum">
              <a:rPr lang="en-US" smtClean="0"/>
              <a:t>34</a:t>
            </a:fld>
            <a:endParaRPr lang="en-US"/>
          </a:p>
        </p:txBody>
      </p:sp>
    </p:spTree>
    <p:extLst>
      <p:ext uri="{BB962C8B-B14F-4D97-AF65-F5344CB8AC3E}">
        <p14:creationId xmlns:p14="http://schemas.microsoft.com/office/powerpoint/2010/main" val="1248230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https://www.jstatsoft.org/article/view/v028c01</a:t>
            </a:r>
          </a:p>
        </p:txBody>
      </p:sp>
      <p:sp>
        <p:nvSpPr>
          <p:cNvPr id="4" name="Slide Number Placeholder 3"/>
          <p:cNvSpPr>
            <a:spLocks noGrp="1"/>
          </p:cNvSpPr>
          <p:nvPr>
            <p:ph type="sldNum" sz="quarter" idx="5"/>
          </p:nvPr>
        </p:nvSpPr>
        <p:spPr/>
        <p:txBody>
          <a:bodyPr/>
          <a:lstStyle/>
          <a:p>
            <a:fld id="{A5883970-0CA1-4E30-B8AE-FC188C5B60AB}" type="slidenum">
              <a:rPr lang="en-US" smtClean="0"/>
              <a:t>35</a:t>
            </a:fld>
            <a:endParaRPr lang="en-US"/>
          </a:p>
        </p:txBody>
      </p:sp>
    </p:spTree>
    <p:extLst>
      <p:ext uri="{BB962C8B-B14F-4D97-AF65-F5344CB8AC3E}">
        <p14:creationId xmlns:p14="http://schemas.microsoft.com/office/powerpoint/2010/main" val="341302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to identify true distribution of data</a:t>
            </a:r>
          </a:p>
          <a:p>
            <a:r>
              <a:rPr lang="en-US" b="0" i="0" dirty="0">
                <a:solidFill>
                  <a:srgbClr val="000000"/>
                </a:solidFill>
                <a:effectLst/>
                <a:highlight>
                  <a:srgbClr val="FFFFFF"/>
                </a:highlight>
                <a:latin typeface="Open Sans" panose="020B0606030504020204" pitchFamily="34" charset="0"/>
              </a:rPr>
              <a:t>Using a combination of graphical tools we can perform efficient exploratory analysis and get deeper insights about the distribution of our data.</a:t>
            </a:r>
          </a:p>
          <a:p>
            <a:r>
              <a:rPr lang="en-US" b="0" i="0" dirty="0">
                <a:solidFill>
                  <a:srgbClr val="000000"/>
                </a:solidFill>
                <a:effectLst/>
                <a:highlight>
                  <a:srgbClr val="FFFFFF"/>
                </a:highlight>
                <a:latin typeface="Open Sans" panose="020B0606030504020204" pitchFamily="34" charset="0"/>
              </a:rPr>
              <a:t>https://www.quora.com/What-are-the-advantages-and-disadvantages-of-histograms-and-box-plots</a:t>
            </a:r>
          </a:p>
          <a:p>
            <a:r>
              <a:rPr lang="en-US" b="0" i="0" dirty="0">
                <a:solidFill>
                  <a:srgbClr val="000000"/>
                </a:solidFill>
                <a:effectLst/>
                <a:highlight>
                  <a:srgbClr val="FFFFFF"/>
                </a:highlight>
                <a:latin typeface="Open Sans" panose="020B0606030504020204" pitchFamily="34" charset="0"/>
              </a:rPr>
              <a:t>https://blog.bioturing.com/2018/05/22/more-on-how-to-compare-box-plots/</a:t>
            </a:r>
          </a:p>
          <a:p>
            <a:endParaRPr lang="en-US" b="0" i="0" dirty="0">
              <a:solidFill>
                <a:srgbClr val="000000"/>
              </a:solidFill>
              <a:effectLst/>
              <a:highlight>
                <a:srgbClr val="FFFFFF"/>
              </a:highlight>
              <a:latin typeface="Open Sans" panose="020B0606030504020204" pitchFamily="34" charset="0"/>
            </a:endParaRPr>
          </a:p>
          <a:p>
            <a:pPr algn="l" fontAlgn="base"/>
            <a:r>
              <a:rPr lang="en-US" b="1" i="0" dirty="0">
                <a:solidFill>
                  <a:srgbClr val="0C0D0E"/>
                </a:solidFill>
                <a:effectLst/>
                <a:highlight>
                  <a:srgbClr val="FFFFFF"/>
                </a:highlight>
                <a:latin typeface="inherit"/>
              </a:rPr>
              <a:t>12</a:t>
            </a:r>
          </a:p>
          <a:p>
            <a:pPr algn="l" fontAlgn="base"/>
            <a:r>
              <a:rPr lang="en-US" b="0" i="0" dirty="0">
                <a:solidFill>
                  <a:srgbClr val="0C0D0E"/>
                </a:solidFill>
                <a:effectLst/>
                <a:highlight>
                  <a:srgbClr val="FFFFFF"/>
                </a:highlight>
                <a:latin typeface="inherit"/>
              </a:rPr>
              <a:t>Boxplots were really designed for normal data, or at least unimodal data. The </a:t>
            </a:r>
            <a:r>
              <a:rPr lang="en-US" b="0" i="0" dirty="0" err="1">
                <a:solidFill>
                  <a:srgbClr val="0C0D0E"/>
                </a:solidFill>
                <a:effectLst/>
                <a:highlight>
                  <a:srgbClr val="FFFFFF"/>
                </a:highlight>
                <a:latin typeface="inherit"/>
              </a:rPr>
              <a:t>Beanplot</a:t>
            </a:r>
            <a:r>
              <a:rPr lang="en-US" b="0" i="0" dirty="0">
                <a:solidFill>
                  <a:srgbClr val="0C0D0E"/>
                </a:solidFill>
                <a:effectLst/>
                <a:highlight>
                  <a:srgbClr val="FFFFFF"/>
                </a:highlight>
                <a:latin typeface="inherit"/>
              </a:rPr>
              <a:t> shows you the actual density curve, which is more informative.</a:t>
            </a:r>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36</a:t>
            </a:fld>
            <a:endParaRPr lang="en-US"/>
          </a:p>
        </p:txBody>
      </p:sp>
    </p:spTree>
    <p:extLst>
      <p:ext uri="{BB962C8B-B14F-4D97-AF65-F5344CB8AC3E}">
        <p14:creationId xmlns:p14="http://schemas.microsoft.com/office/powerpoint/2010/main" val="1414457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t>
            </a:r>
            <a:r>
              <a:rPr lang="en-US" dirty="0" err="1"/>
              <a:t>iris,aes</a:t>
            </a:r>
            <a:r>
              <a:rPr lang="en-US" dirty="0"/>
              <a:t>(x=</a:t>
            </a:r>
            <a:r>
              <a:rPr lang="en-US" dirty="0" err="1"/>
              <a:t>Sepal.Length,y</a:t>
            </a:r>
            <a:r>
              <a:rPr lang="en-US" dirty="0"/>
              <a:t>=</a:t>
            </a:r>
            <a:r>
              <a:rPr lang="en-US" dirty="0" err="1"/>
              <a:t>Petal.Length,color</a:t>
            </a:r>
            <a:r>
              <a:rPr lang="en-US" dirty="0"/>
              <a:t>=Species))+</a:t>
            </a:r>
            <a:r>
              <a:rPr lang="en-US" dirty="0" err="1"/>
              <a:t>geom_point</a:t>
            </a:r>
            <a:r>
              <a:rPr lang="en-US" dirty="0"/>
              <a:t>()+labs(title="Correlation between Sepal and Petal length of each species")+</a:t>
            </a:r>
            <a:r>
              <a:rPr lang="en-US" dirty="0" err="1"/>
              <a:t>geom_smooth</a:t>
            </a:r>
            <a:r>
              <a:rPr lang="en-US" dirty="0"/>
              <a:t>(method ="</a:t>
            </a:r>
            <a:r>
              <a:rPr lang="en-US" dirty="0" err="1"/>
              <a:t>lm</a:t>
            </a:r>
            <a:r>
              <a:rPr lang="en-US" dirty="0"/>
              <a:t>", se = FALSE)</a:t>
            </a:r>
          </a:p>
          <a:p>
            <a:r>
              <a:rPr lang="en-US" b="1" i="0" dirty="0">
                <a:solidFill>
                  <a:srgbClr val="333333"/>
                </a:solidFill>
                <a:effectLst/>
                <a:highlight>
                  <a:srgbClr val="FFFFFF"/>
                </a:highlight>
                <a:latin typeface="var(--font-normal-semibold)"/>
              </a:rPr>
              <a:t>by adding a trend line. </a:t>
            </a:r>
          </a:p>
          <a:p>
            <a:r>
              <a:rPr lang="en-US" b="1" i="0" dirty="0">
                <a:solidFill>
                  <a:srgbClr val="333333"/>
                </a:solidFill>
                <a:effectLst/>
                <a:highlight>
                  <a:srgbClr val="FFFFFF"/>
                </a:highlight>
                <a:latin typeface="var(--font-normal-semibold)"/>
              </a:rPr>
              <a:t>Categorical third variable</a:t>
            </a:r>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39</a:t>
            </a:fld>
            <a:endParaRPr lang="en-US"/>
          </a:p>
        </p:txBody>
      </p:sp>
    </p:spTree>
    <p:extLst>
      <p:ext uri="{BB962C8B-B14F-4D97-AF65-F5344CB8AC3E}">
        <p14:creationId xmlns:p14="http://schemas.microsoft.com/office/powerpoint/2010/main" val="1928095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a:t>
            </a:r>
            <a:r>
              <a:rPr lang="en-US" dirty="0"/>
              <a:t>(</a:t>
            </a:r>
            <a:r>
              <a:rPr lang="en-US" dirty="0" err="1"/>
              <a:t>iris,aes</a:t>
            </a:r>
            <a:r>
              <a:rPr lang="en-US" dirty="0"/>
              <a:t>(x=</a:t>
            </a:r>
            <a:r>
              <a:rPr lang="en-US" dirty="0" err="1"/>
              <a:t>Sepal.Length,y</a:t>
            </a:r>
            <a:r>
              <a:rPr lang="en-US" dirty="0"/>
              <a:t>=</a:t>
            </a:r>
            <a:r>
              <a:rPr lang="en-US" dirty="0" err="1"/>
              <a:t>Petal.Length,color</a:t>
            </a:r>
            <a:r>
              <a:rPr lang="en-US" dirty="0"/>
              <a:t>=Species))+</a:t>
            </a:r>
            <a:r>
              <a:rPr lang="en-US" dirty="0" err="1"/>
              <a:t>geom_point</a:t>
            </a:r>
            <a:r>
              <a:rPr lang="en-US" dirty="0"/>
              <a:t>()+labs(title="Correlation between Sepal and Petal length of each species")+</a:t>
            </a:r>
            <a:r>
              <a:rPr lang="en-US" dirty="0" err="1"/>
              <a:t>geom_smooth</a:t>
            </a:r>
            <a:r>
              <a:rPr lang="en-US" dirty="0"/>
              <a:t>(method ="</a:t>
            </a:r>
            <a:r>
              <a:rPr lang="en-US" dirty="0" err="1"/>
              <a:t>lm</a:t>
            </a:r>
            <a:r>
              <a:rPr lang="en-US" dirty="0"/>
              <a:t>", se = FALSE)</a:t>
            </a:r>
          </a:p>
          <a:p>
            <a:r>
              <a:rPr lang="en-US" b="1" i="0" dirty="0">
                <a:solidFill>
                  <a:srgbClr val="333333"/>
                </a:solidFill>
                <a:effectLst/>
                <a:highlight>
                  <a:srgbClr val="FFFFFF"/>
                </a:highlight>
                <a:latin typeface="var(--font-normal-semibold)"/>
              </a:rPr>
              <a:t>by adding a trend line. </a:t>
            </a:r>
          </a:p>
          <a:p>
            <a:r>
              <a:rPr lang="en-US" b="1" i="0" dirty="0">
                <a:solidFill>
                  <a:srgbClr val="333333"/>
                </a:solidFill>
                <a:effectLst/>
                <a:highlight>
                  <a:srgbClr val="FFFFFF"/>
                </a:highlight>
                <a:latin typeface="var(--font-normal-semibold)"/>
              </a:rPr>
              <a:t>Categorical third variable</a:t>
            </a:r>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40</a:t>
            </a:fld>
            <a:endParaRPr lang="en-US"/>
          </a:p>
        </p:txBody>
      </p:sp>
    </p:spTree>
    <p:extLst>
      <p:ext uri="{BB962C8B-B14F-4D97-AF65-F5344CB8AC3E}">
        <p14:creationId xmlns:p14="http://schemas.microsoft.com/office/powerpoint/2010/main" val="356579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333333"/>
                </a:solidFill>
                <a:effectLst/>
                <a:highlight>
                  <a:srgbClr val="FFFFFF"/>
                </a:highlight>
                <a:latin typeface="notosanssc_regular"/>
              </a:rPr>
              <a:t>Barplot</a:t>
            </a:r>
            <a:r>
              <a:rPr lang="en-US" b="0" i="0" dirty="0">
                <a:solidFill>
                  <a:srgbClr val="333333"/>
                </a:solidFill>
                <a:effectLst/>
                <a:highlight>
                  <a:srgbClr val="FFFFFF"/>
                </a:highlight>
                <a:latin typeface="notosanssc_regular"/>
              </a:rPr>
              <a:t> </a:t>
            </a:r>
            <a:r>
              <a:rPr lang="en-US" b="0" i="0" dirty="0" err="1">
                <a:solidFill>
                  <a:srgbClr val="333333"/>
                </a:solidFill>
                <a:effectLst/>
                <a:highlight>
                  <a:srgbClr val="FFFFFF"/>
                </a:highlight>
                <a:latin typeface="notosanssc_regular"/>
              </a:rPr>
              <a:t>cho</a:t>
            </a:r>
            <a:r>
              <a:rPr lang="en-US" b="0" i="0" dirty="0">
                <a:solidFill>
                  <a:srgbClr val="333333"/>
                </a:solidFill>
                <a:effectLst/>
                <a:highlight>
                  <a:srgbClr val="FFFFFF"/>
                </a:highlight>
                <a:latin typeface="notosanssc_regular"/>
              </a:rPr>
              <a:t> </a:t>
            </a:r>
            <a:r>
              <a:rPr lang="en-US" b="0" i="0" dirty="0" err="1">
                <a:solidFill>
                  <a:srgbClr val="333333"/>
                </a:solidFill>
                <a:effectLst/>
                <a:highlight>
                  <a:srgbClr val="FFFFFF"/>
                </a:highlight>
                <a:latin typeface="notosanssc_regular"/>
              </a:rPr>
              <a:t>biết</a:t>
            </a:r>
            <a:r>
              <a:rPr lang="en-US" b="0" i="0" dirty="0">
                <a:solidFill>
                  <a:srgbClr val="333333"/>
                </a:solidFill>
                <a:effectLst/>
                <a:highlight>
                  <a:srgbClr val="FFFFFF"/>
                </a:highlight>
                <a:latin typeface="notosanssc_regular"/>
              </a:rPr>
              <a:t> mean </a:t>
            </a:r>
            <a:r>
              <a:rPr lang="en-US" b="0" i="0" dirty="0" err="1">
                <a:solidFill>
                  <a:srgbClr val="333333"/>
                </a:solidFill>
                <a:effectLst/>
                <a:highlight>
                  <a:srgbClr val="FFFFFF"/>
                </a:highlight>
                <a:latin typeface="notosanssc_regular"/>
              </a:rPr>
              <a:t>và</a:t>
            </a:r>
            <a:r>
              <a:rPr lang="en-US" b="0" i="0" dirty="0">
                <a:solidFill>
                  <a:srgbClr val="333333"/>
                </a:solidFill>
                <a:effectLst/>
                <a:highlight>
                  <a:srgbClr val="FFFFFF"/>
                </a:highlight>
                <a:latin typeface="notosanssc_regular"/>
              </a:rPr>
              <a:t> SD</a:t>
            </a:r>
            <a:endParaRPr lang="en-US" b="0" i="0" dirty="0">
              <a:solidFill>
                <a:srgbClr val="333333"/>
              </a:solidFill>
              <a:effectLst/>
              <a:highlight>
                <a:srgbClr val="FFFFFF"/>
              </a:highlight>
              <a:latin typeface="var(--font-normal-semibold)"/>
            </a:endParaRPr>
          </a:p>
          <a:p>
            <a:r>
              <a:rPr lang="en-US" dirty="0"/>
              <a:t>https://www.labxchange.org/library/items/lb:LabXchange:e034541a:html:1</a:t>
            </a:r>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41</a:t>
            </a:fld>
            <a:endParaRPr lang="en-US"/>
          </a:p>
        </p:txBody>
      </p:sp>
    </p:spTree>
    <p:extLst>
      <p:ext uri="{BB962C8B-B14F-4D97-AF65-F5344CB8AC3E}">
        <p14:creationId xmlns:p14="http://schemas.microsoft.com/office/powerpoint/2010/main" val="1242877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Overplotting: With large datasets, scatterplots can suffer from overplotting, where data points overlap and make it difficult to distinguish individual points, especially if they have similar values.</a:t>
            </a:r>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42</a:t>
            </a:fld>
            <a:endParaRPr lang="en-US"/>
          </a:p>
        </p:txBody>
      </p:sp>
    </p:spTree>
    <p:extLst>
      <p:ext uri="{BB962C8B-B14F-4D97-AF65-F5344CB8AC3E}">
        <p14:creationId xmlns:p14="http://schemas.microsoft.com/office/powerpoint/2010/main" val="11418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aes</a:t>
            </a:r>
            <a:r>
              <a:rPr lang="en-US" dirty="0"/>
              <a:t>(), describing how variables in the data are mapped to visual properties (aesthetics) of the plot, such as x and y coordinates, colors, shapes, etc.</a:t>
            </a:r>
          </a:p>
          <a:p>
            <a:r>
              <a:rPr lang="en-US" dirty="0"/>
              <a:t> </a:t>
            </a:r>
            <a:r>
              <a:rPr lang="en-US" dirty="0" err="1"/>
              <a:t>bổ</a:t>
            </a:r>
            <a:r>
              <a:rPr lang="en-US" dirty="0"/>
              <a:t> sung </a:t>
            </a:r>
            <a:r>
              <a:rPr lang="en-US" dirty="0" err="1"/>
              <a:t>thêm</a:t>
            </a:r>
            <a:r>
              <a:rPr lang="en-US" dirty="0"/>
              <a:t> </a:t>
            </a:r>
            <a:r>
              <a:rPr lang="en-US" dirty="0" err="1"/>
              <a:t>hình</a:t>
            </a:r>
            <a:r>
              <a:rPr lang="en-US" dirty="0"/>
              <a:t> </a:t>
            </a:r>
            <a:r>
              <a:rPr lang="en-US" dirty="0" err="1"/>
              <a:t>vào</a:t>
            </a:r>
            <a:r>
              <a:rPr lang="en-US" dirty="0"/>
              <a:t> </a:t>
            </a:r>
            <a:r>
              <a:rPr lang="en-US" dirty="0" err="1"/>
              <a:t>các</a:t>
            </a:r>
            <a:r>
              <a:rPr lang="en-US" dirty="0"/>
              <a:t> slide, chia </a:t>
            </a:r>
            <a:r>
              <a:rPr lang="en-US" dirty="0" err="1"/>
              <a:t>ra</a:t>
            </a:r>
            <a:endParaRPr lang="en-US" dirty="0"/>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44</a:t>
            </a:fld>
            <a:endParaRPr lang="en-US"/>
          </a:p>
        </p:txBody>
      </p:sp>
    </p:spTree>
    <p:extLst>
      <p:ext uri="{BB962C8B-B14F-4D97-AF65-F5344CB8AC3E}">
        <p14:creationId xmlns:p14="http://schemas.microsoft.com/office/powerpoint/2010/main" val="179270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dirty="0"/>
              <a:t>+ data: The data frame containing the data to be plotted</a:t>
            </a:r>
          </a:p>
          <a:p>
            <a:pPr marL="0" indent="0" algn="just">
              <a:buNone/>
            </a:pPr>
            <a:r>
              <a:rPr lang="en-US" dirty="0"/>
              <a:t>	+ </a:t>
            </a:r>
            <a:r>
              <a:rPr lang="en-US" dirty="0" err="1"/>
              <a:t>aes</a:t>
            </a:r>
            <a:r>
              <a:rPr lang="en-US" dirty="0"/>
              <a:t>(</a:t>
            </a:r>
            <a:r>
              <a:rPr lang="en-US" dirty="0" err="1"/>
              <a:t>x,y</a:t>
            </a:r>
            <a:r>
              <a:rPr lang="en-US" dirty="0"/>
              <a:t>): describing how variables in the data are mapped to visual properties (aesthetics) of the plot, such as x and y 	coordinates, colors, shapes, etc.</a:t>
            </a:r>
          </a:p>
          <a:p>
            <a:pPr marL="0" indent="0" algn="just">
              <a:buNone/>
            </a:pPr>
            <a:r>
              <a:rPr lang="en-US" dirty="0"/>
              <a:t>	+ </a:t>
            </a:r>
            <a:r>
              <a:rPr lang="en-US" dirty="0" err="1"/>
              <a:t>geom</a:t>
            </a:r>
            <a:r>
              <a:rPr lang="en-US" dirty="0"/>
              <a:t>_&lt;GEOM_FUNCTION&gt;:  used for creating complex 	plots; represents a type of geometric object that can be 	added to a plot, such as points, lines, bars, etc.</a:t>
            </a:r>
          </a:p>
          <a:p>
            <a:pPr marL="0" indent="0" algn="just">
              <a:buNone/>
            </a:pPr>
            <a:r>
              <a:rPr lang="en-US" dirty="0"/>
              <a:t>	+ labs: used for adding title of chart, name of axis</a:t>
            </a:r>
          </a:p>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7</a:t>
            </a:fld>
            <a:endParaRPr lang="en-US"/>
          </a:p>
        </p:txBody>
      </p:sp>
    </p:spTree>
    <p:extLst>
      <p:ext uri="{BB962C8B-B14F-4D97-AF65-F5344CB8AC3E}">
        <p14:creationId xmlns:p14="http://schemas.microsoft.com/office/powerpoint/2010/main" val="323542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geom_point</a:t>
            </a:r>
            <a:r>
              <a:rPr lang="en-US" dirty="0"/>
              <a:t>(): Scatter plot</a:t>
            </a:r>
          </a:p>
          <a:p>
            <a:r>
              <a:rPr lang="en-US" dirty="0" err="1"/>
              <a:t>geom_line</a:t>
            </a:r>
            <a:r>
              <a:rPr lang="en-US" dirty="0"/>
              <a:t>(): Line plot</a:t>
            </a:r>
          </a:p>
          <a:p>
            <a:r>
              <a:rPr lang="en-US" dirty="0" err="1"/>
              <a:t>geom_bar</a:t>
            </a:r>
            <a:r>
              <a:rPr lang="en-US" dirty="0"/>
              <a:t>(): Bar plot</a:t>
            </a:r>
          </a:p>
          <a:p>
            <a:r>
              <a:rPr lang="en-US" dirty="0" err="1"/>
              <a:t>geom_histogram</a:t>
            </a:r>
            <a:r>
              <a:rPr lang="en-US" dirty="0"/>
              <a:t>(): Histogram</a:t>
            </a:r>
          </a:p>
          <a:p>
            <a:r>
              <a:rPr lang="en-US" dirty="0" err="1"/>
              <a:t>geom_boxplot</a:t>
            </a:r>
            <a:r>
              <a:rPr lang="en-US" dirty="0"/>
              <a:t>(): Box plot</a:t>
            </a:r>
          </a:p>
          <a:p>
            <a:r>
              <a:rPr lang="en-US" dirty="0" err="1"/>
              <a:t>geom_density</a:t>
            </a:r>
            <a:r>
              <a:rPr lang="en-US" dirty="0"/>
              <a:t>(): Density plot</a:t>
            </a:r>
          </a:p>
          <a:p>
            <a:r>
              <a:rPr lang="en-US" dirty="0" err="1"/>
              <a:t>geom_smooth</a:t>
            </a:r>
            <a:r>
              <a:rPr lang="en-US" dirty="0"/>
              <a:t>(): Add a smoothed line (e.g., regression line).</a:t>
            </a:r>
          </a:p>
        </p:txBody>
      </p:sp>
      <p:sp>
        <p:nvSpPr>
          <p:cNvPr id="4" name="Slide Number Placeholder 3"/>
          <p:cNvSpPr>
            <a:spLocks noGrp="1"/>
          </p:cNvSpPr>
          <p:nvPr>
            <p:ph type="sldNum" sz="quarter" idx="5"/>
          </p:nvPr>
        </p:nvSpPr>
        <p:spPr/>
        <p:txBody>
          <a:bodyPr/>
          <a:lstStyle/>
          <a:p>
            <a:fld id="{A5883970-0CA1-4E30-B8AE-FC188C5B60AB}" type="slidenum">
              <a:rPr lang="en-US" smtClean="0"/>
              <a:t>9</a:t>
            </a:fld>
            <a:endParaRPr lang="en-US"/>
          </a:p>
        </p:txBody>
      </p:sp>
    </p:spTree>
    <p:extLst>
      <p:ext uri="{BB962C8B-B14F-4D97-AF65-F5344CB8AC3E}">
        <p14:creationId xmlns:p14="http://schemas.microsoft.com/office/powerpoint/2010/main" val="222932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10</a:t>
            </a:fld>
            <a:endParaRPr lang="en-US"/>
          </a:p>
        </p:txBody>
      </p:sp>
    </p:spTree>
    <p:extLst>
      <p:ext uri="{BB962C8B-B14F-4D97-AF65-F5344CB8AC3E}">
        <p14:creationId xmlns:p14="http://schemas.microsoft.com/office/powerpoint/2010/main" val="3769090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83970-0CA1-4E30-B8AE-FC188C5B60AB}" type="slidenum">
              <a:rPr lang="en-US" smtClean="0"/>
              <a:t>11</a:t>
            </a:fld>
            <a:endParaRPr lang="en-US"/>
          </a:p>
        </p:txBody>
      </p:sp>
    </p:spTree>
    <p:extLst>
      <p:ext uri="{BB962C8B-B14F-4D97-AF65-F5344CB8AC3E}">
        <p14:creationId xmlns:p14="http://schemas.microsoft.com/office/powerpoint/2010/main" val="112104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coord_cartesian</a:t>
            </a:r>
            <a:r>
              <a:rPr lang="en-US" dirty="0"/>
              <a:t>(): Sets the Cartesian coordinate system limits.</a:t>
            </a:r>
          </a:p>
          <a:p>
            <a:r>
              <a:rPr lang="en-US" dirty="0" err="1"/>
              <a:t>coord_flip</a:t>
            </a:r>
            <a:r>
              <a:rPr lang="en-US" dirty="0"/>
              <a:t>(): Flips x and y axes.</a:t>
            </a:r>
          </a:p>
        </p:txBody>
      </p:sp>
      <p:sp>
        <p:nvSpPr>
          <p:cNvPr id="4" name="Slide Number Placeholder 3"/>
          <p:cNvSpPr>
            <a:spLocks noGrp="1"/>
          </p:cNvSpPr>
          <p:nvPr>
            <p:ph type="sldNum" sz="quarter" idx="5"/>
          </p:nvPr>
        </p:nvSpPr>
        <p:spPr/>
        <p:txBody>
          <a:bodyPr/>
          <a:lstStyle/>
          <a:p>
            <a:fld id="{A5883970-0CA1-4E30-B8AE-FC188C5B60AB}" type="slidenum">
              <a:rPr lang="en-US" smtClean="0"/>
              <a:t>14</a:t>
            </a:fld>
            <a:endParaRPr lang="en-US"/>
          </a:p>
        </p:txBody>
      </p:sp>
    </p:spTree>
    <p:extLst>
      <p:ext uri="{BB962C8B-B14F-4D97-AF65-F5344CB8AC3E}">
        <p14:creationId xmlns:p14="http://schemas.microsoft.com/office/powerpoint/2010/main" val="2188689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geom_smooth</a:t>
            </a:r>
            <a:r>
              <a:rPr lang="en-US" dirty="0"/>
              <a:t>(): Fits a statistical model (like a regression line) to the data.</a:t>
            </a:r>
          </a:p>
          <a:p>
            <a:r>
              <a:rPr lang="en-US" dirty="0" err="1"/>
              <a:t>stat_summary</a:t>
            </a:r>
            <a:r>
              <a:rPr lang="en-US" dirty="0"/>
              <a:t>(): Computes summary statistics (e.g., mean, median) for subsets of data</a:t>
            </a:r>
          </a:p>
        </p:txBody>
      </p:sp>
      <p:sp>
        <p:nvSpPr>
          <p:cNvPr id="4" name="Slide Number Placeholder 3"/>
          <p:cNvSpPr>
            <a:spLocks noGrp="1"/>
          </p:cNvSpPr>
          <p:nvPr>
            <p:ph type="sldNum" sz="quarter" idx="5"/>
          </p:nvPr>
        </p:nvSpPr>
        <p:spPr/>
        <p:txBody>
          <a:bodyPr/>
          <a:lstStyle/>
          <a:p>
            <a:fld id="{A5883970-0CA1-4E30-B8AE-FC188C5B60AB}" type="slidenum">
              <a:rPr lang="en-US" smtClean="0"/>
              <a:t>15</a:t>
            </a:fld>
            <a:endParaRPr lang="en-US"/>
          </a:p>
        </p:txBody>
      </p:sp>
    </p:spTree>
    <p:extLst>
      <p:ext uri="{BB962C8B-B14F-4D97-AF65-F5344CB8AC3E}">
        <p14:creationId xmlns:p14="http://schemas.microsoft.com/office/powerpoint/2010/main" val="1938586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coord_cartesian</a:t>
            </a:r>
            <a:r>
              <a:rPr lang="en-US" dirty="0"/>
              <a:t>(): Sets the Cartesian coordinate system limits.</a:t>
            </a:r>
          </a:p>
          <a:p>
            <a:r>
              <a:rPr lang="en-US" dirty="0" err="1"/>
              <a:t>coord_flip</a:t>
            </a:r>
            <a:r>
              <a:rPr lang="en-US" dirty="0"/>
              <a:t>(): Flips x and y axes.</a:t>
            </a:r>
          </a:p>
        </p:txBody>
      </p:sp>
      <p:sp>
        <p:nvSpPr>
          <p:cNvPr id="4" name="Slide Number Placeholder 3"/>
          <p:cNvSpPr>
            <a:spLocks noGrp="1"/>
          </p:cNvSpPr>
          <p:nvPr>
            <p:ph type="sldNum" sz="quarter" idx="5"/>
          </p:nvPr>
        </p:nvSpPr>
        <p:spPr/>
        <p:txBody>
          <a:bodyPr/>
          <a:lstStyle/>
          <a:p>
            <a:fld id="{A5883970-0CA1-4E30-B8AE-FC188C5B60AB}" type="slidenum">
              <a:rPr lang="en-US" smtClean="0"/>
              <a:t>16</a:t>
            </a:fld>
            <a:endParaRPr lang="en-US"/>
          </a:p>
        </p:txBody>
      </p:sp>
    </p:spTree>
    <p:extLst>
      <p:ext uri="{BB962C8B-B14F-4D97-AF65-F5344CB8AC3E}">
        <p14:creationId xmlns:p14="http://schemas.microsoft.com/office/powerpoint/2010/main" val="1100224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706C-1993-E02B-DA16-C52253F2A9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C28C20-273C-86E2-8290-1A7F3B124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2D19A-ADDA-9B40-1073-5E44227C7ED2}"/>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5" name="Footer Placeholder 4">
            <a:extLst>
              <a:ext uri="{FF2B5EF4-FFF2-40B4-BE49-F238E27FC236}">
                <a16:creationId xmlns:a16="http://schemas.microsoft.com/office/drawing/2014/main" id="{E4323C2F-EBEE-4B6B-7295-265805B76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2C6CB5-689D-6B08-DD5A-BB37AB697ECB}"/>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2417510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B5B7A-2E10-92D6-3063-AFE05FD41B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4EDD1-DC11-5EA7-1905-F34ADC700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A64E91-387E-D6BE-B05F-640FA16F7F66}"/>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5" name="Footer Placeholder 4">
            <a:extLst>
              <a:ext uri="{FF2B5EF4-FFF2-40B4-BE49-F238E27FC236}">
                <a16:creationId xmlns:a16="http://schemas.microsoft.com/office/drawing/2014/main" id="{49E826F1-4300-0961-6840-37F80E082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E5551-37D3-3900-677E-445FA70D7C87}"/>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26224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410851-AEEA-46F8-0DF2-A7D6D41B1B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C1D2FE-FC4F-6C56-F778-D3FCCC6E38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A549D-E538-44BB-1C86-5331CFEB8626}"/>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5" name="Footer Placeholder 4">
            <a:extLst>
              <a:ext uri="{FF2B5EF4-FFF2-40B4-BE49-F238E27FC236}">
                <a16:creationId xmlns:a16="http://schemas.microsoft.com/office/drawing/2014/main" id="{72E31967-5CE3-C66A-DF15-5207A1FDB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4E787-12BB-8123-54B8-03A9C76DD51B}"/>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1143809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E887-EA06-BF36-156D-A28AE8A87A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18479-F7D1-CD74-B4F9-67F20C411D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81317-ACF6-F36D-7126-E620CA31E447}"/>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5" name="Footer Placeholder 4">
            <a:extLst>
              <a:ext uri="{FF2B5EF4-FFF2-40B4-BE49-F238E27FC236}">
                <a16:creationId xmlns:a16="http://schemas.microsoft.com/office/drawing/2014/main" id="{351A2D14-E6BB-465A-5122-A7F9B1F61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9671E-A714-2CC8-5511-FD13D3E717FC}"/>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3479089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9001-89EF-6F10-FA4C-7E8CD11783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66961D-8135-E0DC-084C-2A5C94FF8A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BD96A-9011-E7DC-A2AF-88AA4577FBE8}"/>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5" name="Footer Placeholder 4">
            <a:extLst>
              <a:ext uri="{FF2B5EF4-FFF2-40B4-BE49-F238E27FC236}">
                <a16:creationId xmlns:a16="http://schemas.microsoft.com/office/drawing/2014/main" id="{11E77A09-3794-24D9-48FF-ED2CB772A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51B72-55E4-A8EF-742F-8F93B9FBE2DF}"/>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103068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1E46-4AD4-496D-136D-22B9476620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855043-CB84-D5FB-BC63-F03AED049A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CEBC57-BEF6-37E7-44E4-0D11A3CE1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D187F-D793-C5BB-BB68-55870FD628E1}"/>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6" name="Footer Placeholder 5">
            <a:extLst>
              <a:ext uri="{FF2B5EF4-FFF2-40B4-BE49-F238E27FC236}">
                <a16:creationId xmlns:a16="http://schemas.microsoft.com/office/drawing/2014/main" id="{5BB570E6-59F8-6448-26FD-567453B2EB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58911-9ACB-A7AE-FC7E-585C188F2BDE}"/>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186255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1885-9598-BE82-0526-E14413520B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ACA356-7F5D-C022-4B43-65E858D281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C4EDA-471F-EB98-47D1-9BFB734833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7D6A4F-ED01-8410-784E-1DB21BB9BF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D69C06-8B1C-C18C-484C-2BC56D2DE4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581FD8-9A11-FA1E-EEA6-92B99B3B2370}"/>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8" name="Footer Placeholder 7">
            <a:extLst>
              <a:ext uri="{FF2B5EF4-FFF2-40B4-BE49-F238E27FC236}">
                <a16:creationId xmlns:a16="http://schemas.microsoft.com/office/drawing/2014/main" id="{3D993AB2-CD9B-5DB8-7D20-EA957AEE3A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142D5C-B3A2-4C17-ABB8-48BAB6617A6C}"/>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1983671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B6D6-641E-336C-7699-10A958E96B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FE4AC-3428-E4F9-8FED-14710A821EA4}"/>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4" name="Footer Placeholder 3">
            <a:extLst>
              <a:ext uri="{FF2B5EF4-FFF2-40B4-BE49-F238E27FC236}">
                <a16:creationId xmlns:a16="http://schemas.microsoft.com/office/drawing/2014/main" id="{22639CCE-8468-197B-C341-6FAAC428E8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CB8468-B913-51AC-8901-B81E6C3A628C}"/>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153642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454F2-E4FB-4BF4-BFF5-8C47BB60B96E}"/>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3" name="Footer Placeholder 2">
            <a:extLst>
              <a:ext uri="{FF2B5EF4-FFF2-40B4-BE49-F238E27FC236}">
                <a16:creationId xmlns:a16="http://schemas.microsoft.com/office/drawing/2014/main" id="{42018FA0-0F32-F565-DDD8-57C9B37A55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DE0C02-AE89-695D-1191-2109168C9C0B}"/>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59864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F74E-DD5F-0D4F-4113-8B5DD5411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A6311F-80A2-4108-4B29-77D0480FFC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DB5C11-D3E7-57A8-ECFF-C8209702A8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1CBB9-09F5-9518-9226-5C27DD22C80C}"/>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6" name="Footer Placeholder 5">
            <a:extLst>
              <a:ext uri="{FF2B5EF4-FFF2-40B4-BE49-F238E27FC236}">
                <a16:creationId xmlns:a16="http://schemas.microsoft.com/office/drawing/2014/main" id="{C2365F68-28C3-A21F-6E9A-63761D693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FA684-67D8-F001-5AF9-01BCB49B4BF9}"/>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2085464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F962-957E-EDF3-1D74-6CC62968D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08C2D7-28D1-ADD8-26FC-750E53A4FE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2257B0-D12D-46A6-0CA0-160AF4773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8ACBE0-839D-B499-EEE7-32D83849A65C}"/>
              </a:ext>
            </a:extLst>
          </p:cNvPr>
          <p:cNvSpPr>
            <a:spLocks noGrp="1"/>
          </p:cNvSpPr>
          <p:nvPr>
            <p:ph type="dt" sz="half" idx="10"/>
          </p:nvPr>
        </p:nvSpPr>
        <p:spPr/>
        <p:txBody>
          <a:bodyPr/>
          <a:lstStyle/>
          <a:p>
            <a:fld id="{BF8EE31A-86A4-4768-B425-1A3C2FCDEF99}" type="datetimeFigureOut">
              <a:rPr lang="en-US" smtClean="0"/>
              <a:t>28/06/2024</a:t>
            </a:fld>
            <a:endParaRPr lang="en-US"/>
          </a:p>
        </p:txBody>
      </p:sp>
      <p:sp>
        <p:nvSpPr>
          <p:cNvPr id="6" name="Footer Placeholder 5">
            <a:extLst>
              <a:ext uri="{FF2B5EF4-FFF2-40B4-BE49-F238E27FC236}">
                <a16:creationId xmlns:a16="http://schemas.microsoft.com/office/drawing/2014/main" id="{708A5E9B-2ACD-E60C-1775-D38E2FBDAC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90225-0692-BEF9-BC75-9ED1E8685E60}"/>
              </a:ext>
            </a:extLst>
          </p:cNvPr>
          <p:cNvSpPr>
            <a:spLocks noGrp="1"/>
          </p:cNvSpPr>
          <p:nvPr>
            <p:ph type="sldNum" sz="quarter" idx="12"/>
          </p:nvPr>
        </p:nvSpPr>
        <p:spPr/>
        <p:txBody>
          <a:bodyPr/>
          <a:lstStyle/>
          <a:p>
            <a:fld id="{684DB562-F1F3-4FBA-9779-9558D8120BFF}" type="slidenum">
              <a:rPr lang="en-US" smtClean="0"/>
              <a:t>‹#›</a:t>
            </a:fld>
            <a:endParaRPr lang="en-US"/>
          </a:p>
        </p:txBody>
      </p:sp>
    </p:spTree>
    <p:extLst>
      <p:ext uri="{BB962C8B-B14F-4D97-AF65-F5344CB8AC3E}">
        <p14:creationId xmlns:p14="http://schemas.microsoft.com/office/powerpoint/2010/main" val="1646303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D9EE20-B8AB-B170-6973-3F013B5DB4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C9965A-F71B-1AD7-A81C-23C40BF7B8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1D8C2-E0F5-CF24-A840-90676D534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8EE31A-86A4-4768-B425-1A3C2FCDEF99}" type="datetimeFigureOut">
              <a:rPr lang="en-US" smtClean="0"/>
              <a:t>28/06/2024</a:t>
            </a:fld>
            <a:endParaRPr lang="en-US"/>
          </a:p>
        </p:txBody>
      </p:sp>
      <p:sp>
        <p:nvSpPr>
          <p:cNvPr id="5" name="Footer Placeholder 4">
            <a:extLst>
              <a:ext uri="{FF2B5EF4-FFF2-40B4-BE49-F238E27FC236}">
                <a16:creationId xmlns:a16="http://schemas.microsoft.com/office/drawing/2014/main" id="{B46422C7-7B05-D1C2-3B59-5DA662B6FC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9D6D62-4A0C-46C7-74A2-F1F17C970A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84DB562-F1F3-4FBA-9779-9558D8120BFF}" type="slidenum">
              <a:rPr lang="en-US" smtClean="0"/>
              <a:t>‹#›</a:t>
            </a:fld>
            <a:endParaRPr lang="en-US"/>
          </a:p>
        </p:txBody>
      </p:sp>
    </p:spTree>
    <p:extLst>
      <p:ext uri="{BB962C8B-B14F-4D97-AF65-F5344CB8AC3E}">
        <p14:creationId xmlns:p14="http://schemas.microsoft.com/office/powerpoint/2010/main" val="903283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hyperlink" Target="https://getnave.com/blog/histogram-diagram/" TargetMode="External"/><Relationship Id="rId4" Type="http://schemas.openxmlformats.org/officeDocument/2006/relationships/hyperlink" Target="https://byjus.com/maths/histogram/#:~:text=A%20histogram%20is%20used%20to,process%20meets%20the%20customer%20requiremen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C70B-1751-E606-CC46-FF563E57D29D}"/>
              </a:ext>
            </a:extLst>
          </p:cNvPr>
          <p:cNvSpPr>
            <a:spLocks noGrp="1"/>
          </p:cNvSpPr>
          <p:nvPr>
            <p:ph type="ctrTitle"/>
          </p:nvPr>
        </p:nvSpPr>
        <p:spPr>
          <a:xfrm>
            <a:off x="1435509" y="1214438"/>
            <a:ext cx="9144000" cy="2387600"/>
          </a:xfrm>
        </p:spPr>
        <p:txBody>
          <a:bodyPr/>
          <a:lstStyle/>
          <a:p>
            <a:r>
              <a:rPr lang="en-US" dirty="0">
                <a:latin typeface="Arial" panose="020B0604020202020204" pitchFamily="34" charset="0"/>
                <a:cs typeface="Arial" panose="020B0604020202020204" pitchFamily="34" charset="0"/>
              </a:rPr>
              <a:t>GGPLOT2</a:t>
            </a:r>
          </a:p>
        </p:txBody>
      </p:sp>
      <p:sp>
        <p:nvSpPr>
          <p:cNvPr id="3" name="Subtitle 2">
            <a:extLst>
              <a:ext uri="{FF2B5EF4-FFF2-40B4-BE49-F238E27FC236}">
                <a16:creationId xmlns:a16="http://schemas.microsoft.com/office/drawing/2014/main" id="{5150CB09-A891-8E2A-53D7-424F5566894D}"/>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Presenter: Quan Pham</a:t>
            </a:r>
          </a:p>
        </p:txBody>
      </p:sp>
    </p:spTree>
    <p:extLst>
      <p:ext uri="{BB962C8B-B14F-4D97-AF65-F5344CB8AC3E}">
        <p14:creationId xmlns:p14="http://schemas.microsoft.com/office/powerpoint/2010/main" val="1362568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857E25C-E95B-C8AB-F74E-E0433FE56CD7}"/>
              </a:ext>
            </a:extLst>
          </p:cNvPr>
          <p:cNvGrpSpPr/>
          <p:nvPr/>
        </p:nvGrpSpPr>
        <p:grpSpPr>
          <a:xfrm>
            <a:off x="7255651" y="2189760"/>
            <a:ext cx="3687392" cy="2921112"/>
            <a:chOff x="7829382" y="700034"/>
            <a:chExt cx="3687392" cy="2921112"/>
          </a:xfrm>
        </p:grpSpPr>
        <p:pic>
          <p:nvPicPr>
            <p:cNvPr id="10" name="Picture 9">
              <a:extLst>
                <a:ext uri="{FF2B5EF4-FFF2-40B4-BE49-F238E27FC236}">
                  <a16:creationId xmlns:a16="http://schemas.microsoft.com/office/drawing/2014/main" id="{11F83A92-3304-D2D2-516F-07C1E302823E}"/>
                </a:ext>
              </a:extLst>
            </p:cNvPr>
            <p:cNvPicPr>
              <a:picLocks noChangeAspect="1"/>
            </p:cNvPicPr>
            <p:nvPr/>
          </p:nvPicPr>
          <p:blipFill>
            <a:blip r:embed="rId3"/>
            <a:stretch>
              <a:fillRect/>
            </a:stretch>
          </p:blipFill>
          <p:spPr>
            <a:xfrm>
              <a:off x="7829382" y="700034"/>
              <a:ext cx="3687392" cy="2600271"/>
            </a:xfrm>
            <a:prstGeom prst="rect">
              <a:avLst/>
            </a:prstGeom>
          </p:spPr>
        </p:pic>
        <p:sp>
          <p:nvSpPr>
            <p:cNvPr id="2" name="TextBox 1">
              <a:extLst>
                <a:ext uri="{FF2B5EF4-FFF2-40B4-BE49-F238E27FC236}">
                  <a16:creationId xmlns:a16="http://schemas.microsoft.com/office/drawing/2014/main" id="{8411E9B0-622D-7E6E-97DB-133112D0C8E1}"/>
                </a:ext>
              </a:extLst>
            </p:cNvPr>
            <p:cNvSpPr txBox="1"/>
            <p:nvPr/>
          </p:nvSpPr>
          <p:spPr>
            <a:xfrm>
              <a:off x="8358169" y="3251814"/>
              <a:ext cx="3014662" cy="369332"/>
            </a:xfrm>
            <a:prstGeom prst="rect">
              <a:avLst/>
            </a:prstGeom>
            <a:noFill/>
          </p:spPr>
          <p:txBody>
            <a:bodyPr wrap="square" rtlCol="0">
              <a:spAutoFit/>
            </a:bodyPr>
            <a:lstStyle/>
            <a:p>
              <a:pPr algn="ctr"/>
              <a:r>
                <a:rPr lang="en-US" sz="1800" dirty="0" err="1">
                  <a:latin typeface="Arial" panose="020B0604020202020204" pitchFamily="34" charset="0"/>
                  <a:cs typeface="Arial" panose="020B0604020202020204" pitchFamily="34" charset="0"/>
                </a:rPr>
                <a:t>geom_point</a:t>
              </a:r>
              <a:r>
                <a:rPr lang="en-US" sz="1800" dirty="0">
                  <a:latin typeface="Arial" panose="020B0604020202020204" pitchFamily="34" charset="0"/>
                  <a:cs typeface="Arial" panose="020B0604020202020204" pitchFamily="34" charset="0"/>
                </a:rPr>
                <a:t>(): Scatter plot</a:t>
              </a:r>
            </a:p>
          </p:txBody>
        </p:sp>
      </p:grpSp>
      <p:grpSp>
        <p:nvGrpSpPr>
          <p:cNvPr id="13" name="Group 12">
            <a:extLst>
              <a:ext uri="{FF2B5EF4-FFF2-40B4-BE49-F238E27FC236}">
                <a16:creationId xmlns:a16="http://schemas.microsoft.com/office/drawing/2014/main" id="{96137651-A530-3E52-51B5-6142909DBAE8}"/>
              </a:ext>
            </a:extLst>
          </p:cNvPr>
          <p:cNvGrpSpPr/>
          <p:nvPr/>
        </p:nvGrpSpPr>
        <p:grpSpPr>
          <a:xfrm>
            <a:off x="3812365" y="3762658"/>
            <a:ext cx="3443287" cy="3100309"/>
            <a:chOff x="4551725" y="2000169"/>
            <a:chExt cx="3443287" cy="3908952"/>
          </a:xfrm>
        </p:grpSpPr>
        <p:sp>
          <p:nvSpPr>
            <p:cNvPr id="5" name="TextBox 4">
              <a:extLst>
                <a:ext uri="{FF2B5EF4-FFF2-40B4-BE49-F238E27FC236}">
                  <a16:creationId xmlns:a16="http://schemas.microsoft.com/office/drawing/2014/main" id="{6638C7D3-96C3-043C-532F-022573F24B35}"/>
                </a:ext>
              </a:extLst>
            </p:cNvPr>
            <p:cNvSpPr txBox="1"/>
            <p:nvPr/>
          </p:nvSpPr>
          <p:spPr>
            <a:xfrm>
              <a:off x="4653012" y="5443457"/>
              <a:ext cx="3240713" cy="465664"/>
            </a:xfrm>
            <a:prstGeom prst="rect">
              <a:avLst/>
            </a:prstGeom>
            <a:noFill/>
          </p:spPr>
          <p:txBody>
            <a:bodyPr wrap="square" rtlCol="0">
              <a:spAutoFit/>
            </a:bodyPr>
            <a:lstStyle/>
            <a:p>
              <a:r>
                <a:rPr lang="en-US" sz="1800" dirty="0" err="1">
                  <a:latin typeface="Arial" panose="020B0604020202020204" pitchFamily="34" charset="0"/>
                  <a:cs typeface="Arial" panose="020B0604020202020204" pitchFamily="34" charset="0"/>
                </a:rPr>
                <a:t>geom_histogram</a:t>
              </a:r>
              <a:r>
                <a:rPr lang="en-US" sz="1800" dirty="0">
                  <a:latin typeface="Arial" panose="020B0604020202020204" pitchFamily="34" charset="0"/>
                  <a:cs typeface="Arial" panose="020B0604020202020204" pitchFamily="34" charset="0"/>
                </a:rPr>
                <a:t>(): Histogram</a:t>
              </a:r>
            </a:p>
          </p:txBody>
        </p:sp>
        <p:pic>
          <p:nvPicPr>
            <p:cNvPr id="12" name="Picture 11">
              <a:extLst>
                <a:ext uri="{FF2B5EF4-FFF2-40B4-BE49-F238E27FC236}">
                  <a16:creationId xmlns:a16="http://schemas.microsoft.com/office/drawing/2014/main" id="{1CCF2AC6-6DAB-86CB-A3EA-028F5DDAB7FA}"/>
                </a:ext>
              </a:extLst>
            </p:cNvPr>
            <p:cNvPicPr>
              <a:picLocks noChangeAspect="1"/>
            </p:cNvPicPr>
            <p:nvPr/>
          </p:nvPicPr>
          <p:blipFill>
            <a:blip r:embed="rId4"/>
            <a:stretch>
              <a:fillRect/>
            </a:stretch>
          </p:blipFill>
          <p:spPr>
            <a:xfrm>
              <a:off x="4551725" y="2000169"/>
              <a:ext cx="3443287" cy="3443287"/>
            </a:xfrm>
            <a:prstGeom prst="rect">
              <a:avLst/>
            </a:prstGeom>
          </p:spPr>
        </p:pic>
      </p:grpSp>
      <p:grpSp>
        <p:nvGrpSpPr>
          <p:cNvPr id="18" name="Group 17">
            <a:extLst>
              <a:ext uri="{FF2B5EF4-FFF2-40B4-BE49-F238E27FC236}">
                <a16:creationId xmlns:a16="http://schemas.microsoft.com/office/drawing/2014/main" id="{0A68B97E-870F-69C8-4F97-C700819E15FC}"/>
              </a:ext>
            </a:extLst>
          </p:cNvPr>
          <p:cNvGrpSpPr/>
          <p:nvPr/>
        </p:nvGrpSpPr>
        <p:grpSpPr>
          <a:xfrm>
            <a:off x="523815" y="3827365"/>
            <a:ext cx="3014662" cy="3059118"/>
            <a:chOff x="4362619" y="324639"/>
            <a:chExt cx="3687392" cy="4193704"/>
          </a:xfrm>
        </p:grpSpPr>
        <p:pic>
          <p:nvPicPr>
            <p:cNvPr id="16" name="Picture 15">
              <a:extLst>
                <a:ext uri="{FF2B5EF4-FFF2-40B4-BE49-F238E27FC236}">
                  <a16:creationId xmlns:a16="http://schemas.microsoft.com/office/drawing/2014/main" id="{45F5B4E3-1AD1-9AE0-8BDF-826E97657AF7}"/>
                </a:ext>
              </a:extLst>
            </p:cNvPr>
            <p:cNvPicPr>
              <a:picLocks noChangeAspect="1"/>
            </p:cNvPicPr>
            <p:nvPr/>
          </p:nvPicPr>
          <p:blipFill>
            <a:blip r:embed="rId5"/>
            <a:stretch>
              <a:fillRect/>
            </a:stretch>
          </p:blipFill>
          <p:spPr>
            <a:xfrm>
              <a:off x="4362619" y="324639"/>
              <a:ext cx="3687392" cy="3687392"/>
            </a:xfrm>
            <a:prstGeom prst="rect">
              <a:avLst/>
            </a:prstGeom>
          </p:spPr>
        </p:pic>
        <p:sp>
          <p:nvSpPr>
            <p:cNvPr id="17" name="TextBox 16">
              <a:extLst>
                <a:ext uri="{FF2B5EF4-FFF2-40B4-BE49-F238E27FC236}">
                  <a16:creationId xmlns:a16="http://schemas.microsoft.com/office/drawing/2014/main" id="{23FFA83A-BB84-0512-755C-2233C594B346}"/>
                </a:ext>
              </a:extLst>
            </p:cNvPr>
            <p:cNvSpPr txBox="1"/>
            <p:nvPr/>
          </p:nvSpPr>
          <p:spPr>
            <a:xfrm>
              <a:off x="4698984" y="4012031"/>
              <a:ext cx="3014662" cy="506312"/>
            </a:xfrm>
            <a:prstGeom prst="rect">
              <a:avLst/>
            </a:prstGeom>
            <a:noFill/>
          </p:spPr>
          <p:txBody>
            <a:bodyPr wrap="square" rtlCol="0">
              <a:spAutoFit/>
            </a:bodyPr>
            <a:lstStyle/>
            <a:p>
              <a:pPr algn="ctr"/>
              <a:r>
                <a:rPr lang="en-US" sz="1800" dirty="0" err="1">
                  <a:latin typeface="Arial" panose="020B0604020202020204" pitchFamily="34" charset="0"/>
                  <a:cs typeface="Arial" panose="020B0604020202020204" pitchFamily="34" charset="0"/>
                </a:rPr>
                <a:t>geom_bar</a:t>
              </a:r>
              <a:r>
                <a:rPr lang="en-US" sz="1800" dirty="0">
                  <a:latin typeface="Arial" panose="020B0604020202020204" pitchFamily="34" charset="0"/>
                  <a:cs typeface="Arial" panose="020B0604020202020204" pitchFamily="34" charset="0"/>
                </a:rPr>
                <a:t>(): </a:t>
              </a:r>
              <a:r>
                <a:rPr lang="vi-VN" sz="1800" dirty="0" err="1">
                  <a:latin typeface="Arial" panose="020B0604020202020204" pitchFamily="34" charset="0"/>
                  <a:cs typeface="Arial" panose="020B0604020202020204" pitchFamily="34" charset="0"/>
                </a:rPr>
                <a:t>Bar</a:t>
              </a:r>
              <a:r>
                <a:rPr lang="en-US" sz="1800" dirty="0">
                  <a:latin typeface="Arial" panose="020B0604020202020204" pitchFamily="34" charset="0"/>
                  <a:cs typeface="Arial" panose="020B0604020202020204" pitchFamily="34" charset="0"/>
                </a:rPr>
                <a:t> plot</a:t>
              </a:r>
            </a:p>
          </p:txBody>
        </p:sp>
      </p:grpSp>
      <p:grpSp>
        <p:nvGrpSpPr>
          <p:cNvPr id="22" name="Group 21">
            <a:extLst>
              <a:ext uri="{FF2B5EF4-FFF2-40B4-BE49-F238E27FC236}">
                <a16:creationId xmlns:a16="http://schemas.microsoft.com/office/drawing/2014/main" id="{B5366A46-4EF8-78D8-4445-C00058A6D6C3}"/>
              </a:ext>
            </a:extLst>
          </p:cNvPr>
          <p:cNvGrpSpPr/>
          <p:nvPr/>
        </p:nvGrpSpPr>
        <p:grpSpPr>
          <a:xfrm>
            <a:off x="367068" y="139973"/>
            <a:ext cx="3188363" cy="3647436"/>
            <a:chOff x="507044" y="324639"/>
            <a:chExt cx="3687393" cy="4012766"/>
          </a:xfrm>
        </p:grpSpPr>
        <p:pic>
          <p:nvPicPr>
            <p:cNvPr id="20" name="Picture 19">
              <a:extLst>
                <a:ext uri="{FF2B5EF4-FFF2-40B4-BE49-F238E27FC236}">
                  <a16:creationId xmlns:a16="http://schemas.microsoft.com/office/drawing/2014/main" id="{7FFE3F2C-D8BA-AD8D-3E0B-4A0A2329DB06}"/>
                </a:ext>
              </a:extLst>
            </p:cNvPr>
            <p:cNvPicPr>
              <a:picLocks noChangeAspect="1"/>
            </p:cNvPicPr>
            <p:nvPr/>
          </p:nvPicPr>
          <p:blipFill>
            <a:blip r:embed="rId6"/>
            <a:stretch>
              <a:fillRect/>
            </a:stretch>
          </p:blipFill>
          <p:spPr>
            <a:xfrm>
              <a:off x="507045" y="324639"/>
              <a:ext cx="3687392" cy="3687392"/>
            </a:xfrm>
            <a:prstGeom prst="rect">
              <a:avLst/>
            </a:prstGeom>
          </p:spPr>
        </p:pic>
        <p:sp>
          <p:nvSpPr>
            <p:cNvPr id="21" name="TextBox 20">
              <a:extLst>
                <a:ext uri="{FF2B5EF4-FFF2-40B4-BE49-F238E27FC236}">
                  <a16:creationId xmlns:a16="http://schemas.microsoft.com/office/drawing/2014/main" id="{034C8CFC-E05C-613F-4D78-5D2D07CDB9F5}"/>
                </a:ext>
              </a:extLst>
            </p:cNvPr>
            <p:cNvSpPr txBox="1"/>
            <p:nvPr/>
          </p:nvSpPr>
          <p:spPr>
            <a:xfrm>
              <a:off x="507044" y="3931080"/>
              <a:ext cx="3204808" cy="406325"/>
            </a:xfrm>
            <a:prstGeom prst="rect">
              <a:avLst/>
            </a:prstGeom>
            <a:noFill/>
          </p:spPr>
          <p:txBody>
            <a:bodyPr wrap="square" rtlCol="0">
              <a:spAutoFit/>
            </a:bodyPr>
            <a:lstStyle/>
            <a:p>
              <a:pPr algn="ctr"/>
              <a:r>
                <a:rPr lang="en-US" sz="1800" dirty="0" err="1">
                  <a:latin typeface="Arial" panose="020B0604020202020204" pitchFamily="34" charset="0"/>
                  <a:cs typeface="Arial" panose="020B0604020202020204" pitchFamily="34" charset="0"/>
                </a:rPr>
                <a:t>geom_</a:t>
              </a:r>
              <a:r>
                <a:rPr lang="en-US" dirty="0" err="1">
                  <a:latin typeface="Arial" panose="020B0604020202020204" pitchFamily="34" charset="0"/>
                  <a:cs typeface="Arial" panose="020B0604020202020204" pitchFamily="34" charset="0"/>
                </a:rPr>
                <a:t>boxplot</a:t>
              </a:r>
              <a:r>
                <a:rPr lang="en-US" sz="1800" dirty="0">
                  <a:latin typeface="Arial" panose="020B0604020202020204" pitchFamily="34" charset="0"/>
                  <a:cs typeface="Arial" panose="020B0604020202020204" pitchFamily="34" charset="0"/>
                </a:rPr>
                <a:t>(): b</a:t>
              </a:r>
              <a:r>
                <a:rPr lang="vi-VN" dirty="0" err="1">
                  <a:latin typeface="Arial" panose="020B0604020202020204" pitchFamily="34" charset="0"/>
                  <a:cs typeface="Arial" panose="020B0604020202020204" pitchFamily="34" charset="0"/>
                </a:rPr>
                <a:t>ox</a:t>
              </a:r>
              <a:r>
                <a:rPr lang="en-US" sz="1800" dirty="0">
                  <a:latin typeface="Arial" panose="020B0604020202020204" pitchFamily="34" charset="0"/>
                  <a:cs typeface="Arial" panose="020B0604020202020204" pitchFamily="34" charset="0"/>
                </a:rPr>
                <a:t>plot</a:t>
              </a:r>
            </a:p>
          </p:txBody>
        </p:sp>
      </p:grpSp>
      <p:grpSp>
        <p:nvGrpSpPr>
          <p:cNvPr id="26" name="Group 25">
            <a:extLst>
              <a:ext uri="{FF2B5EF4-FFF2-40B4-BE49-F238E27FC236}">
                <a16:creationId xmlns:a16="http://schemas.microsoft.com/office/drawing/2014/main" id="{E3A7891D-CA7B-93CD-8FF4-96A336DFD96E}"/>
              </a:ext>
            </a:extLst>
          </p:cNvPr>
          <p:cNvGrpSpPr/>
          <p:nvPr/>
        </p:nvGrpSpPr>
        <p:grpSpPr>
          <a:xfrm>
            <a:off x="3538477" y="139973"/>
            <a:ext cx="3443286" cy="3702627"/>
            <a:chOff x="6589603" y="2741447"/>
            <a:chExt cx="3443287" cy="3861929"/>
          </a:xfrm>
        </p:grpSpPr>
        <p:pic>
          <p:nvPicPr>
            <p:cNvPr id="24" name="Picture 23">
              <a:extLst>
                <a:ext uri="{FF2B5EF4-FFF2-40B4-BE49-F238E27FC236}">
                  <a16:creationId xmlns:a16="http://schemas.microsoft.com/office/drawing/2014/main" id="{28C9EAEB-2DFA-11A3-CC67-F529B6EB5A6A}"/>
                </a:ext>
              </a:extLst>
            </p:cNvPr>
            <p:cNvPicPr>
              <a:picLocks noChangeAspect="1"/>
            </p:cNvPicPr>
            <p:nvPr/>
          </p:nvPicPr>
          <p:blipFill>
            <a:blip r:embed="rId7"/>
            <a:stretch>
              <a:fillRect/>
            </a:stretch>
          </p:blipFill>
          <p:spPr>
            <a:xfrm>
              <a:off x="6589603" y="2741447"/>
              <a:ext cx="3443287" cy="3443287"/>
            </a:xfrm>
            <a:prstGeom prst="rect">
              <a:avLst/>
            </a:prstGeom>
          </p:spPr>
        </p:pic>
        <p:sp>
          <p:nvSpPr>
            <p:cNvPr id="25" name="TextBox 24">
              <a:extLst>
                <a:ext uri="{FF2B5EF4-FFF2-40B4-BE49-F238E27FC236}">
                  <a16:creationId xmlns:a16="http://schemas.microsoft.com/office/drawing/2014/main" id="{5ACBE7F2-BF77-B93B-8B1B-DFB7091E60D2}"/>
                </a:ext>
              </a:extLst>
            </p:cNvPr>
            <p:cNvSpPr txBox="1"/>
            <p:nvPr/>
          </p:nvSpPr>
          <p:spPr>
            <a:xfrm>
              <a:off x="6803915" y="6218154"/>
              <a:ext cx="3014662" cy="385222"/>
            </a:xfrm>
            <a:prstGeom prst="rect">
              <a:avLst/>
            </a:prstGeom>
            <a:noFill/>
          </p:spPr>
          <p:txBody>
            <a:bodyPr wrap="square" rtlCol="0">
              <a:spAutoFit/>
            </a:bodyPr>
            <a:lstStyle/>
            <a:p>
              <a:pPr algn="ctr"/>
              <a:r>
                <a:rPr lang="en-US" sz="1800" dirty="0" err="1">
                  <a:latin typeface="Arial" panose="020B0604020202020204" pitchFamily="34" charset="0"/>
                  <a:cs typeface="Arial" panose="020B0604020202020204" pitchFamily="34" charset="0"/>
                </a:rPr>
                <a:t>geom_</a:t>
              </a:r>
              <a:r>
                <a:rPr lang="en-US" dirty="0" err="1">
                  <a:latin typeface="Arial" panose="020B0604020202020204" pitchFamily="34" charset="0"/>
                  <a:cs typeface="Arial" panose="020B0604020202020204" pitchFamily="34" charset="0"/>
                </a:rPr>
                <a:t>violin</a:t>
              </a:r>
              <a:r>
                <a:rPr lang="en-US" sz="1800" dirty="0" err="1">
                  <a:latin typeface="Arial" panose="020B0604020202020204" pitchFamily="34" charset="0"/>
                  <a:cs typeface="Arial" panose="020B0604020202020204" pitchFamily="34" charset="0"/>
                </a:rPr>
                <a:t>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viol</a:t>
              </a:r>
              <a:r>
                <a:rPr lang="en-US" dirty="0" err="1">
                  <a:latin typeface="Arial" panose="020B0604020202020204" pitchFamily="34" charset="0"/>
                  <a:cs typeface="Arial" panose="020B0604020202020204" pitchFamily="34" charset="0"/>
                </a:rPr>
                <a:t>in</a:t>
              </a:r>
              <a:r>
                <a:rPr lang="en-US" sz="1800" dirty="0" err="1">
                  <a:latin typeface="Arial" panose="020B0604020202020204" pitchFamily="34" charset="0"/>
                  <a:cs typeface="Arial" panose="020B0604020202020204" pitchFamily="34" charset="0"/>
                </a:rPr>
                <a:t>plot</a:t>
              </a:r>
              <a:endParaRPr lang="en-US" sz="18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2209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ED09-4270-655A-E63F-A4769BAC27AD}"/>
              </a:ext>
            </a:extLst>
          </p:cNvPr>
          <p:cNvSpPr>
            <a:spLocks noGrp="1"/>
          </p:cNvSpPr>
          <p:nvPr>
            <p:ph type="title"/>
          </p:nvPr>
        </p:nvSpPr>
        <p:spPr/>
        <p:txBody>
          <a:bodyPr>
            <a:normAutofit/>
          </a:bodyPr>
          <a:lstStyle/>
          <a:p>
            <a:r>
              <a:rPr lang="en-US" sz="3200" dirty="0" err="1">
                <a:latin typeface="Arial" panose="020B0604020202020204" pitchFamily="34" charset="0"/>
                <a:cs typeface="Arial" panose="020B0604020202020204" pitchFamily="34" charset="0"/>
              </a:rPr>
              <a:t>coordinate_function</a:t>
            </a:r>
            <a:r>
              <a:rPr lang="en-US" sz="3200" dirty="0">
                <a:latin typeface="Arial" panose="020B0604020202020204" pitchFamily="34" charset="0"/>
                <a:cs typeface="Arial" panose="020B0604020202020204" pitchFamily="34" charset="0"/>
              </a:rPr>
              <a:t>: displays coordinate system</a:t>
            </a:r>
          </a:p>
        </p:txBody>
      </p:sp>
      <p:sp>
        <p:nvSpPr>
          <p:cNvPr id="4" name="TextBox 3">
            <a:extLst>
              <a:ext uri="{FF2B5EF4-FFF2-40B4-BE49-F238E27FC236}">
                <a16:creationId xmlns:a16="http://schemas.microsoft.com/office/drawing/2014/main" id="{2C511DA4-CFC9-994B-DF46-7147EE536566}"/>
              </a:ext>
            </a:extLst>
          </p:cNvPr>
          <p:cNvSpPr txBox="1"/>
          <p:nvPr/>
        </p:nvSpPr>
        <p:spPr>
          <a:xfrm>
            <a:off x="838200" y="1690688"/>
            <a:ext cx="10515600" cy="1384995"/>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coord_cartesian</a:t>
            </a:r>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xlim,ylim</a:t>
            </a:r>
            <a:r>
              <a:rPr lang="en-US" sz="2800" dirty="0">
                <a:latin typeface="Arial" panose="020B0604020202020204" pitchFamily="34" charset="0"/>
                <a:cs typeface="Arial" panose="020B0604020202020204" pitchFamily="34" charset="0"/>
              </a:rPr>
              <a:t>): Sets the Cartesian coordinate system limits.</a:t>
            </a:r>
          </a:p>
          <a:p>
            <a:r>
              <a:rPr lang="en-US" sz="2800" dirty="0" err="1">
                <a:latin typeface="Arial" panose="020B0604020202020204" pitchFamily="34" charset="0"/>
                <a:cs typeface="Arial" panose="020B0604020202020204" pitchFamily="34" charset="0"/>
              </a:rPr>
              <a:t>coord_flip</a:t>
            </a:r>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xlim,ylim</a:t>
            </a:r>
            <a:r>
              <a:rPr lang="en-US" sz="2800" dirty="0">
                <a:latin typeface="Arial" panose="020B0604020202020204" pitchFamily="34" charset="0"/>
                <a:cs typeface="Arial" panose="020B0604020202020204" pitchFamily="34" charset="0"/>
              </a:rPr>
              <a:t>): Flips x and y axes.</a:t>
            </a:r>
          </a:p>
        </p:txBody>
      </p:sp>
    </p:spTree>
    <p:extLst>
      <p:ext uri="{BB962C8B-B14F-4D97-AF65-F5344CB8AC3E}">
        <p14:creationId xmlns:p14="http://schemas.microsoft.com/office/powerpoint/2010/main" val="487743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F27EF5-8B96-2740-D5DB-18AAECA5D043}"/>
              </a:ext>
            </a:extLst>
          </p:cNvPr>
          <p:cNvPicPr>
            <a:picLocks noChangeAspect="1"/>
          </p:cNvPicPr>
          <p:nvPr/>
        </p:nvPicPr>
        <p:blipFill>
          <a:blip r:embed="rId2"/>
          <a:stretch>
            <a:fillRect/>
          </a:stretch>
        </p:blipFill>
        <p:spPr>
          <a:xfrm>
            <a:off x="1159990" y="1798820"/>
            <a:ext cx="4936010" cy="4531276"/>
          </a:xfrm>
          <a:prstGeom prst="rect">
            <a:avLst/>
          </a:prstGeom>
        </p:spPr>
      </p:pic>
      <p:pic>
        <p:nvPicPr>
          <p:cNvPr id="5" name="Picture 4">
            <a:extLst>
              <a:ext uri="{FF2B5EF4-FFF2-40B4-BE49-F238E27FC236}">
                <a16:creationId xmlns:a16="http://schemas.microsoft.com/office/drawing/2014/main" id="{64B21606-7CF3-2F36-CE36-B19F17B71D90}"/>
              </a:ext>
            </a:extLst>
          </p:cNvPr>
          <p:cNvPicPr>
            <a:picLocks noChangeAspect="1"/>
          </p:cNvPicPr>
          <p:nvPr/>
        </p:nvPicPr>
        <p:blipFill>
          <a:blip r:embed="rId3"/>
          <a:stretch>
            <a:fillRect/>
          </a:stretch>
        </p:blipFill>
        <p:spPr>
          <a:xfrm>
            <a:off x="6388309" y="1798820"/>
            <a:ext cx="4572000" cy="4572000"/>
          </a:xfrm>
          <a:prstGeom prst="rect">
            <a:avLst/>
          </a:prstGeom>
        </p:spPr>
      </p:pic>
      <p:pic>
        <p:nvPicPr>
          <p:cNvPr id="9" name="Picture 8">
            <a:extLst>
              <a:ext uri="{FF2B5EF4-FFF2-40B4-BE49-F238E27FC236}">
                <a16:creationId xmlns:a16="http://schemas.microsoft.com/office/drawing/2014/main" id="{542F4AB8-FC7A-34EF-BF6B-18BA958B8CA3}"/>
              </a:ext>
            </a:extLst>
          </p:cNvPr>
          <p:cNvPicPr>
            <a:picLocks noChangeAspect="1"/>
          </p:cNvPicPr>
          <p:nvPr/>
        </p:nvPicPr>
        <p:blipFill>
          <a:blip r:embed="rId4"/>
          <a:stretch>
            <a:fillRect/>
          </a:stretch>
        </p:blipFill>
        <p:spPr>
          <a:xfrm>
            <a:off x="1159989" y="331931"/>
            <a:ext cx="4936011" cy="986075"/>
          </a:xfrm>
          <a:prstGeom prst="rect">
            <a:avLst/>
          </a:prstGeom>
        </p:spPr>
      </p:pic>
      <p:pic>
        <p:nvPicPr>
          <p:cNvPr id="11" name="Picture 10">
            <a:extLst>
              <a:ext uri="{FF2B5EF4-FFF2-40B4-BE49-F238E27FC236}">
                <a16:creationId xmlns:a16="http://schemas.microsoft.com/office/drawing/2014/main" id="{5B463821-EB62-CF25-0044-8B104EA0EB8C}"/>
              </a:ext>
            </a:extLst>
          </p:cNvPr>
          <p:cNvPicPr>
            <a:picLocks noChangeAspect="1"/>
          </p:cNvPicPr>
          <p:nvPr/>
        </p:nvPicPr>
        <p:blipFill>
          <a:blip r:embed="rId5"/>
          <a:stretch>
            <a:fillRect/>
          </a:stretch>
        </p:blipFill>
        <p:spPr>
          <a:xfrm>
            <a:off x="6618751" y="331931"/>
            <a:ext cx="4936010" cy="1209862"/>
          </a:xfrm>
          <a:prstGeom prst="rect">
            <a:avLst/>
          </a:prstGeom>
        </p:spPr>
      </p:pic>
      <p:sp>
        <p:nvSpPr>
          <p:cNvPr id="12" name="Oval 11">
            <a:extLst>
              <a:ext uri="{FF2B5EF4-FFF2-40B4-BE49-F238E27FC236}">
                <a16:creationId xmlns:a16="http://schemas.microsoft.com/office/drawing/2014/main" id="{416A32EF-3614-5752-E46E-2157E9D3AD48}"/>
              </a:ext>
            </a:extLst>
          </p:cNvPr>
          <p:cNvSpPr/>
          <p:nvPr/>
        </p:nvSpPr>
        <p:spPr>
          <a:xfrm>
            <a:off x="6388309" y="1318006"/>
            <a:ext cx="4404609" cy="30866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14730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DF1B55-A5A3-3B3B-7FBF-1372696D347F}"/>
              </a:ext>
            </a:extLst>
          </p:cNvPr>
          <p:cNvPicPr>
            <a:picLocks noChangeAspect="1"/>
          </p:cNvPicPr>
          <p:nvPr/>
        </p:nvPicPr>
        <p:blipFill>
          <a:blip r:embed="rId2"/>
          <a:stretch>
            <a:fillRect/>
          </a:stretch>
        </p:blipFill>
        <p:spPr>
          <a:xfrm>
            <a:off x="6882984" y="1798820"/>
            <a:ext cx="4572000" cy="4531276"/>
          </a:xfrm>
          <a:prstGeom prst="rect">
            <a:avLst/>
          </a:prstGeom>
        </p:spPr>
      </p:pic>
      <p:pic>
        <p:nvPicPr>
          <p:cNvPr id="8" name="Picture 7">
            <a:extLst>
              <a:ext uri="{FF2B5EF4-FFF2-40B4-BE49-F238E27FC236}">
                <a16:creationId xmlns:a16="http://schemas.microsoft.com/office/drawing/2014/main" id="{14A3A3AD-AB6D-1708-263A-2235760A28FB}"/>
              </a:ext>
            </a:extLst>
          </p:cNvPr>
          <p:cNvPicPr>
            <a:picLocks noChangeAspect="1"/>
          </p:cNvPicPr>
          <p:nvPr/>
        </p:nvPicPr>
        <p:blipFill>
          <a:blip r:embed="rId3"/>
          <a:stretch>
            <a:fillRect/>
          </a:stretch>
        </p:blipFill>
        <p:spPr>
          <a:xfrm>
            <a:off x="6882984" y="527904"/>
            <a:ext cx="5035682" cy="794157"/>
          </a:xfrm>
          <a:prstGeom prst="rect">
            <a:avLst/>
          </a:prstGeom>
        </p:spPr>
      </p:pic>
      <p:pic>
        <p:nvPicPr>
          <p:cNvPr id="9" name="Picture 8">
            <a:extLst>
              <a:ext uri="{FF2B5EF4-FFF2-40B4-BE49-F238E27FC236}">
                <a16:creationId xmlns:a16="http://schemas.microsoft.com/office/drawing/2014/main" id="{740D9744-13A9-39C0-BAF1-2EA095F34DF7}"/>
              </a:ext>
            </a:extLst>
          </p:cNvPr>
          <p:cNvPicPr>
            <a:picLocks noChangeAspect="1"/>
          </p:cNvPicPr>
          <p:nvPr/>
        </p:nvPicPr>
        <p:blipFill>
          <a:blip r:embed="rId4"/>
          <a:stretch>
            <a:fillRect/>
          </a:stretch>
        </p:blipFill>
        <p:spPr>
          <a:xfrm>
            <a:off x="1159990" y="1798820"/>
            <a:ext cx="4936010" cy="4531276"/>
          </a:xfrm>
          <a:prstGeom prst="rect">
            <a:avLst/>
          </a:prstGeom>
        </p:spPr>
      </p:pic>
      <p:pic>
        <p:nvPicPr>
          <p:cNvPr id="10" name="Picture 9">
            <a:extLst>
              <a:ext uri="{FF2B5EF4-FFF2-40B4-BE49-F238E27FC236}">
                <a16:creationId xmlns:a16="http://schemas.microsoft.com/office/drawing/2014/main" id="{60C9DAAE-57A5-D8C8-DF0A-F76CA632D580}"/>
              </a:ext>
            </a:extLst>
          </p:cNvPr>
          <p:cNvPicPr>
            <a:picLocks noChangeAspect="1"/>
          </p:cNvPicPr>
          <p:nvPr/>
        </p:nvPicPr>
        <p:blipFill>
          <a:blip r:embed="rId5"/>
          <a:stretch>
            <a:fillRect/>
          </a:stretch>
        </p:blipFill>
        <p:spPr>
          <a:xfrm>
            <a:off x="1159989" y="331930"/>
            <a:ext cx="4936011" cy="986075"/>
          </a:xfrm>
          <a:prstGeom prst="rect">
            <a:avLst/>
          </a:prstGeom>
        </p:spPr>
      </p:pic>
      <p:sp>
        <p:nvSpPr>
          <p:cNvPr id="11" name="Oval 10">
            <a:extLst>
              <a:ext uri="{FF2B5EF4-FFF2-40B4-BE49-F238E27FC236}">
                <a16:creationId xmlns:a16="http://schemas.microsoft.com/office/drawing/2014/main" id="{0BB85667-E7BE-B204-0046-54CCBC7C64DE}"/>
              </a:ext>
            </a:extLst>
          </p:cNvPr>
          <p:cNvSpPr/>
          <p:nvPr/>
        </p:nvSpPr>
        <p:spPr>
          <a:xfrm>
            <a:off x="9307629" y="1134798"/>
            <a:ext cx="2884371" cy="30899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16756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ED09-4270-655A-E63F-A4769BAC27AD}"/>
              </a:ext>
            </a:extLst>
          </p:cNvPr>
          <p:cNvSpPr>
            <a:spLocks noGrp="1"/>
          </p:cNvSpPr>
          <p:nvPr>
            <p:ph type="title"/>
          </p:nvPr>
        </p:nvSpPr>
        <p:spPr/>
        <p:txBody>
          <a:bodyPr>
            <a:normAutofit/>
          </a:bodyPr>
          <a:lstStyle/>
          <a:p>
            <a:r>
              <a:rPr lang="en-US" sz="3200" dirty="0" err="1">
                <a:latin typeface="Arial" panose="020B0604020202020204" pitchFamily="34" charset="0"/>
                <a:cs typeface="Arial" panose="020B0604020202020204" pitchFamily="34" charset="0"/>
              </a:rPr>
              <a:t>facet_function</a:t>
            </a:r>
            <a:r>
              <a:rPr lang="en-US" sz="3200" dirty="0">
                <a:latin typeface="Arial" panose="020B0604020202020204" pitchFamily="34" charset="0"/>
                <a:cs typeface="Arial" panose="020B0604020202020204" pitchFamily="34" charset="0"/>
              </a:rPr>
              <a:t>: create small multiples (faceted plots) based on categorical variables.</a:t>
            </a:r>
          </a:p>
        </p:txBody>
      </p:sp>
      <p:pic>
        <p:nvPicPr>
          <p:cNvPr id="6" name="Picture 5">
            <a:extLst>
              <a:ext uri="{FF2B5EF4-FFF2-40B4-BE49-F238E27FC236}">
                <a16:creationId xmlns:a16="http://schemas.microsoft.com/office/drawing/2014/main" id="{E6579380-BC56-3F05-F7BE-012E5E3DF464}"/>
              </a:ext>
            </a:extLst>
          </p:cNvPr>
          <p:cNvPicPr>
            <a:picLocks noChangeAspect="1"/>
          </p:cNvPicPr>
          <p:nvPr/>
        </p:nvPicPr>
        <p:blipFill>
          <a:blip r:embed="rId3"/>
          <a:stretch>
            <a:fillRect/>
          </a:stretch>
        </p:blipFill>
        <p:spPr>
          <a:xfrm>
            <a:off x="7012570" y="1690688"/>
            <a:ext cx="4341230" cy="4341230"/>
          </a:xfrm>
          <a:prstGeom prst="rect">
            <a:avLst/>
          </a:prstGeom>
        </p:spPr>
      </p:pic>
      <p:pic>
        <p:nvPicPr>
          <p:cNvPr id="7" name="Picture 6">
            <a:extLst>
              <a:ext uri="{FF2B5EF4-FFF2-40B4-BE49-F238E27FC236}">
                <a16:creationId xmlns:a16="http://schemas.microsoft.com/office/drawing/2014/main" id="{AE64E85A-E418-5978-56F9-47AF2169B2EE}"/>
              </a:ext>
            </a:extLst>
          </p:cNvPr>
          <p:cNvPicPr>
            <a:picLocks noChangeAspect="1"/>
          </p:cNvPicPr>
          <p:nvPr/>
        </p:nvPicPr>
        <p:blipFill>
          <a:blip r:embed="rId4"/>
          <a:stretch>
            <a:fillRect/>
          </a:stretch>
        </p:blipFill>
        <p:spPr>
          <a:xfrm>
            <a:off x="838200" y="3468617"/>
            <a:ext cx="6126744" cy="1118373"/>
          </a:xfrm>
          <a:prstGeom prst="rect">
            <a:avLst/>
          </a:prstGeom>
        </p:spPr>
      </p:pic>
      <p:sp>
        <p:nvSpPr>
          <p:cNvPr id="8" name="Oval 7">
            <a:extLst>
              <a:ext uri="{FF2B5EF4-FFF2-40B4-BE49-F238E27FC236}">
                <a16:creationId xmlns:a16="http://schemas.microsoft.com/office/drawing/2014/main" id="{95AFF8B8-FFCD-EB2C-FEF8-855AB30AC641}"/>
              </a:ext>
            </a:extLst>
          </p:cNvPr>
          <p:cNvSpPr/>
          <p:nvPr/>
        </p:nvSpPr>
        <p:spPr>
          <a:xfrm>
            <a:off x="538383" y="4432494"/>
            <a:ext cx="2884371" cy="15449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677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ED09-4270-655A-E63F-A4769BAC27AD}"/>
              </a:ext>
            </a:extLst>
          </p:cNvPr>
          <p:cNvSpPr>
            <a:spLocks noGrp="1"/>
          </p:cNvSpPr>
          <p:nvPr>
            <p:ph type="title"/>
          </p:nvPr>
        </p:nvSpPr>
        <p:spPr/>
        <p:txBody>
          <a:bodyPr>
            <a:normAutofit/>
          </a:bodyPr>
          <a:lstStyle/>
          <a:p>
            <a:r>
              <a:rPr lang="en-US" sz="3200" dirty="0" err="1">
                <a:latin typeface="Arial" panose="020B0604020202020204" pitchFamily="34" charset="0"/>
                <a:cs typeface="Arial" panose="020B0604020202020204" pitchFamily="34" charset="0"/>
              </a:rPr>
              <a:t>Stat_function</a:t>
            </a:r>
            <a:r>
              <a:rPr lang="en-US" sz="3200" dirty="0">
                <a:latin typeface="Arial" panose="020B0604020202020204" pitchFamily="34" charset="0"/>
                <a:cs typeface="Arial" panose="020B0604020202020204" pitchFamily="34" charset="0"/>
              </a:rPr>
              <a:t>: displays </a:t>
            </a:r>
            <a:r>
              <a:rPr lang="en-US" sz="3200" dirty="0" err="1">
                <a:latin typeface="Arial" panose="020B0604020202020204" pitchFamily="34" charset="0"/>
                <a:cs typeface="Arial" panose="020B0604020202020204" pitchFamily="34" charset="0"/>
              </a:rPr>
              <a:t>statiscal</a:t>
            </a:r>
            <a:r>
              <a:rPr lang="en-US" sz="3200" dirty="0">
                <a:latin typeface="Arial" panose="020B0604020202020204" pitchFamily="34" charset="0"/>
                <a:cs typeface="Arial" panose="020B0604020202020204" pitchFamily="34" charset="0"/>
              </a:rPr>
              <a:t> on plot</a:t>
            </a:r>
          </a:p>
        </p:txBody>
      </p:sp>
      <p:sp>
        <p:nvSpPr>
          <p:cNvPr id="4" name="TextBox 3">
            <a:extLst>
              <a:ext uri="{FF2B5EF4-FFF2-40B4-BE49-F238E27FC236}">
                <a16:creationId xmlns:a16="http://schemas.microsoft.com/office/drawing/2014/main" id="{2C511DA4-CFC9-994B-DF46-7147EE536566}"/>
              </a:ext>
            </a:extLst>
          </p:cNvPr>
          <p:cNvSpPr txBox="1"/>
          <p:nvPr/>
        </p:nvSpPr>
        <p:spPr>
          <a:xfrm>
            <a:off x="838200" y="1690688"/>
            <a:ext cx="10515600" cy="2246769"/>
          </a:xfrm>
          <a:prstGeom prst="rect">
            <a:avLst/>
          </a:prstGeom>
          <a:noFill/>
        </p:spPr>
        <p:txBody>
          <a:bodyPr wrap="square" rtlCol="0">
            <a:spAutoFit/>
          </a:bodyPr>
          <a:lstStyle/>
          <a:p>
            <a:pPr algn="just"/>
            <a:r>
              <a:rPr lang="en-US" sz="2800" dirty="0" err="1">
                <a:latin typeface="Arial" panose="020B0604020202020204" pitchFamily="34" charset="0"/>
                <a:cs typeface="Arial" panose="020B0604020202020204" pitchFamily="34" charset="0"/>
              </a:rPr>
              <a:t>geom_smooth</a:t>
            </a:r>
            <a:r>
              <a:rPr lang="en-US" sz="2800" dirty="0">
                <a:latin typeface="Arial" panose="020B0604020202020204" pitchFamily="34" charset="0"/>
                <a:cs typeface="Arial" panose="020B0604020202020204" pitchFamily="34" charset="0"/>
              </a:rPr>
              <a:t>(): Fits a statistical model (like a regression line) to the data.</a:t>
            </a:r>
          </a:p>
          <a:p>
            <a:pPr algn="just"/>
            <a:r>
              <a:rPr lang="en-US" sz="2800" dirty="0" err="1">
                <a:latin typeface="Arial" panose="020B0604020202020204" pitchFamily="34" charset="0"/>
                <a:cs typeface="Arial" panose="020B0604020202020204" pitchFamily="34" charset="0"/>
              </a:rPr>
              <a:t>stat_summary</a:t>
            </a:r>
            <a:r>
              <a:rPr lang="en-US" sz="2800" dirty="0">
                <a:latin typeface="Arial" panose="020B0604020202020204" pitchFamily="34" charset="0"/>
                <a:cs typeface="Arial" panose="020B0604020202020204" pitchFamily="34" charset="0"/>
              </a:rPr>
              <a:t>(): Computes summary statistics (e.g., mean, median) for subsets of data</a:t>
            </a:r>
          </a:p>
          <a:p>
            <a:pPr algn="just"/>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308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ED09-4270-655A-E63F-A4769BAC27AD}"/>
              </a:ext>
            </a:extLst>
          </p:cNvPr>
          <p:cNvSpPr>
            <a:spLocks noGrp="1"/>
          </p:cNvSpPr>
          <p:nvPr>
            <p:ph type="title"/>
          </p:nvPr>
        </p:nvSpPr>
        <p:spPr/>
        <p:txBody>
          <a:bodyPr>
            <a:normAutofit/>
          </a:bodyPr>
          <a:lstStyle/>
          <a:p>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scale_function</a:t>
            </a:r>
            <a:r>
              <a:rPr lang="en-US" sz="3200" dirty="0">
                <a:latin typeface="Arial" panose="020B0604020202020204" pitchFamily="34" charset="0"/>
                <a:cs typeface="Arial" panose="020B0604020202020204" pitchFamily="34" charset="0"/>
              </a:rPr>
              <a:t>: adjusting the mapping of data values to aesthetics like color, size, or shape in a plot</a:t>
            </a:r>
          </a:p>
        </p:txBody>
      </p:sp>
      <p:pic>
        <p:nvPicPr>
          <p:cNvPr id="12" name="Picture 11">
            <a:extLst>
              <a:ext uri="{FF2B5EF4-FFF2-40B4-BE49-F238E27FC236}">
                <a16:creationId xmlns:a16="http://schemas.microsoft.com/office/drawing/2014/main" id="{71F740A8-1E27-6F12-BE0E-8DC13EB0CD1B}"/>
              </a:ext>
            </a:extLst>
          </p:cNvPr>
          <p:cNvPicPr>
            <a:picLocks noChangeAspect="1"/>
          </p:cNvPicPr>
          <p:nvPr/>
        </p:nvPicPr>
        <p:blipFill>
          <a:blip r:embed="rId3"/>
          <a:stretch>
            <a:fillRect/>
          </a:stretch>
        </p:blipFill>
        <p:spPr>
          <a:xfrm>
            <a:off x="3952009" y="1451358"/>
            <a:ext cx="4287982" cy="4934639"/>
          </a:xfrm>
          <a:prstGeom prst="rect">
            <a:avLst/>
          </a:prstGeom>
        </p:spPr>
      </p:pic>
    </p:spTree>
    <p:extLst>
      <p:ext uri="{BB962C8B-B14F-4D97-AF65-F5344CB8AC3E}">
        <p14:creationId xmlns:p14="http://schemas.microsoft.com/office/powerpoint/2010/main" val="2920433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C841BD0-2E16-F171-E42D-77F8D36823BB}"/>
              </a:ext>
            </a:extLst>
          </p:cNvPr>
          <p:cNvSpPr txBox="1"/>
          <p:nvPr/>
        </p:nvSpPr>
        <p:spPr>
          <a:xfrm>
            <a:off x="1374569" y="1007147"/>
            <a:ext cx="8410698" cy="4801314"/>
          </a:xfrm>
          <a:prstGeom prst="rect">
            <a:avLst/>
          </a:prstGeom>
          <a:noFill/>
        </p:spPr>
        <p:txBody>
          <a:bodyPr wrap="square">
            <a:spAutoFit/>
          </a:bodyPr>
          <a:lstStyle/>
          <a:p>
            <a:pPr algn="just"/>
            <a:r>
              <a:rPr lang="en-US" dirty="0"/>
              <a:t># Basic scatter plot with default scaling</a:t>
            </a:r>
          </a:p>
          <a:p>
            <a:pPr algn="just"/>
            <a:r>
              <a:rPr lang="en-US" dirty="0"/>
              <a:t>p1 &lt;- </a:t>
            </a:r>
            <a:r>
              <a:rPr lang="en-US" dirty="0" err="1"/>
              <a:t>ggplot</a:t>
            </a:r>
            <a:r>
              <a:rPr lang="en-US" dirty="0"/>
              <a:t>(iris, </a:t>
            </a:r>
            <a:r>
              <a:rPr lang="en-US" dirty="0" err="1"/>
              <a:t>aes</a:t>
            </a:r>
            <a:r>
              <a:rPr lang="en-US" dirty="0"/>
              <a:t>(x = </a:t>
            </a:r>
            <a:r>
              <a:rPr lang="en-US" dirty="0" err="1"/>
              <a:t>Sepal.Length</a:t>
            </a:r>
            <a:r>
              <a:rPr lang="en-US" dirty="0"/>
              <a:t>, y = </a:t>
            </a:r>
            <a:r>
              <a:rPr lang="en-US" dirty="0" err="1"/>
              <a:t>Petal.Length</a:t>
            </a:r>
            <a:r>
              <a:rPr lang="en-US" dirty="0"/>
              <a:t>, color = Species)) +  </a:t>
            </a:r>
            <a:r>
              <a:rPr lang="en-US" dirty="0" err="1"/>
              <a:t>geom_point</a:t>
            </a:r>
            <a:r>
              <a:rPr lang="en-US" dirty="0"/>
              <a:t>() +  labs(title = "Default Scaling")</a:t>
            </a:r>
          </a:p>
          <a:p>
            <a:pPr algn="just"/>
            <a:r>
              <a:rPr lang="en-US" dirty="0"/>
              <a:t># Example of manual scaling</a:t>
            </a:r>
          </a:p>
          <a:p>
            <a:pPr algn="just"/>
            <a:r>
              <a:rPr lang="en-US" dirty="0"/>
              <a:t>p2 &lt;- </a:t>
            </a:r>
            <a:r>
              <a:rPr lang="en-US" dirty="0" err="1"/>
              <a:t>ggplot</a:t>
            </a:r>
            <a:r>
              <a:rPr lang="en-US" dirty="0"/>
              <a:t>(iris, </a:t>
            </a:r>
            <a:r>
              <a:rPr lang="en-US" dirty="0" err="1"/>
              <a:t>aes</a:t>
            </a:r>
            <a:r>
              <a:rPr lang="en-US" dirty="0"/>
              <a:t>(x = </a:t>
            </a:r>
            <a:r>
              <a:rPr lang="en-US" dirty="0" err="1"/>
              <a:t>Sepal.Length</a:t>
            </a:r>
            <a:r>
              <a:rPr lang="en-US" dirty="0"/>
              <a:t>, y = </a:t>
            </a:r>
            <a:r>
              <a:rPr lang="en-US" dirty="0" err="1"/>
              <a:t>Petal.Length</a:t>
            </a:r>
            <a:r>
              <a:rPr lang="en-US" dirty="0"/>
              <a:t>, color = Species)) +  </a:t>
            </a:r>
            <a:r>
              <a:rPr lang="en-US" dirty="0" err="1"/>
              <a:t>geom_point</a:t>
            </a:r>
            <a:r>
              <a:rPr lang="en-US" dirty="0"/>
              <a:t>() +  </a:t>
            </a:r>
            <a:r>
              <a:rPr lang="en-US" dirty="0" err="1"/>
              <a:t>scale_color_manual</a:t>
            </a:r>
            <a:r>
              <a:rPr lang="en-US" dirty="0"/>
              <a:t>(values = c("</a:t>
            </a:r>
            <a:r>
              <a:rPr lang="en-US" dirty="0" err="1"/>
              <a:t>setosa</a:t>
            </a:r>
            <a:r>
              <a:rPr lang="en-US" dirty="0"/>
              <a:t>" = "blue", "versicolor" = "green", "virginica" = "red")) +  labs(title = "Manual Scaling")</a:t>
            </a:r>
          </a:p>
          <a:p>
            <a:pPr algn="just"/>
            <a:r>
              <a:rPr lang="en-US" dirty="0"/>
              <a:t># Example of continuous scaling</a:t>
            </a:r>
          </a:p>
          <a:p>
            <a:pPr algn="just"/>
            <a:r>
              <a:rPr lang="en-US" dirty="0"/>
              <a:t>p3 &lt;- </a:t>
            </a:r>
            <a:r>
              <a:rPr lang="en-US" dirty="0" err="1"/>
              <a:t>ggplot</a:t>
            </a:r>
            <a:r>
              <a:rPr lang="en-US" dirty="0"/>
              <a:t>(iris, </a:t>
            </a:r>
            <a:r>
              <a:rPr lang="en-US" dirty="0" err="1"/>
              <a:t>aes</a:t>
            </a:r>
            <a:r>
              <a:rPr lang="en-US" dirty="0"/>
              <a:t>(x = </a:t>
            </a:r>
            <a:r>
              <a:rPr lang="en-US" dirty="0" err="1"/>
              <a:t>Sepal.Length</a:t>
            </a:r>
            <a:r>
              <a:rPr lang="en-US" dirty="0"/>
              <a:t>, y = </a:t>
            </a:r>
            <a:r>
              <a:rPr lang="en-US" dirty="0" err="1"/>
              <a:t>Petal.Length</a:t>
            </a:r>
            <a:r>
              <a:rPr lang="en-US" dirty="0"/>
              <a:t>, color = </a:t>
            </a:r>
            <a:r>
              <a:rPr lang="en-US" dirty="0" err="1"/>
              <a:t>Sepal.Width</a:t>
            </a:r>
            <a:r>
              <a:rPr lang="en-US" dirty="0"/>
              <a:t>)) +  </a:t>
            </a:r>
            <a:r>
              <a:rPr lang="en-US" dirty="0" err="1"/>
              <a:t>geom_point</a:t>
            </a:r>
            <a:r>
              <a:rPr lang="en-US" dirty="0"/>
              <a:t>() +  </a:t>
            </a:r>
            <a:r>
              <a:rPr lang="en-US" dirty="0" err="1"/>
              <a:t>scale_color_continuous</a:t>
            </a:r>
            <a:r>
              <a:rPr lang="en-US" dirty="0"/>
              <a:t>(name = "Sepal Width") +  labs(title = "Continuous Scaling")</a:t>
            </a:r>
          </a:p>
          <a:p>
            <a:pPr algn="just"/>
            <a:r>
              <a:rPr lang="en-US" dirty="0"/>
              <a:t># Example of logarithmic scaling</a:t>
            </a:r>
          </a:p>
          <a:p>
            <a:pPr algn="just"/>
            <a:r>
              <a:rPr lang="en-US" dirty="0"/>
              <a:t>p4 &lt;- </a:t>
            </a:r>
            <a:r>
              <a:rPr lang="en-US" dirty="0" err="1"/>
              <a:t>ggplot</a:t>
            </a:r>
            <a:r>
              <a:rPr lang="en-US" dirty="0"/>
              <a:t>(iris, </a:t>
            </a:r>
            <a:r>
              <a:rPr lang="en-US" dirty="0" err="1"/>
              <a:t>aes</a:t>
            </a:r>
            <a:r>
              <a:rPr lang="en-US" dirty="0"/>
              <a:t>(x = </a:t>
            </a:r>
            <a:r>
              <a:rPr lang="en-US" dirty="0" err="1"/>
              <a:t>Sepal.Length</a:t>
            </a:r>
            <a:r>
              <a:rPr lang="en-US" dirty="0"/>
              <a:t>, y = </a:t>
            </a:r>
            <a:r>
              <a:rPr lang="en-US" dirty="0" err="1"/>
              <a:t>Petal.Length</a:t>
            </a:r>
            <a:r>
              <a:rPr lang="en-US" dirty="0"/>
              <a:t>, color = </a:t>
            </a:r>
            <a:r>
              <a:rPr lang="en-US" dirty="0" err="1"/>
              <a:t>Petal.Width</a:t>
            </a:r>
            <a:r>
              <a:rPr lang="en-US" dirty="0"/>
              <a:t>)) +  </a:t>
            </a:r>
            <a:r>
              <a:rPr lang="en-US" dirty="0" err="1"/>
              <a:t>geom_point</a:t>
            </a:r>
            <a:r>
              <a:rPr lang="en-US" dirty="0"/>
              <a:t>() +  scale_color_log10(name = "Petal Width") +  labs(title = "Logarithmic Scaling")</a:t>
            </a:r>
          </a:p>
          <a:p>
            <a:pPr algn="just"/>
            <a:r>
              <a:rPr lang="en-US" dirty="0"/>
              <a:t>library(</a:t>
            </a:r>
            <a:r>
              <a:rPr lang="en-US" dirty="0" err="1"/>
              <a:t>gridExtra</a:t>
            </a:r>
            <a:r>
              <a:rPr lang="en-US" dirty="0"/>
              <a:t>) </a:t>
            </a:r>
          </a:p>
          <a:p>
            <a:pPr algn="just"/>
            <a:r>
              <a:rPr lang="en-US" dirty="0" err="1"/>
              <a:t>grid.arrange</a:t>
            </a:r>
            <a:r>
              <a:rPr lang="en-US" dirty="0"/>
              <a:t>(p1, p2, p3, p4, </a:t>
            </a:r>
            <a:r>
              <a:rPr lang="en-US" dirty="0" err="1"/>
              <a:t>nrow</a:t>
            </a:r>
            <a:r>
              <a:rPr lang="en-US" dirty="0"/>
              <a:t> = 2)</a:t>
            </a:r>
          </a:p>
        </p:txBody>
      </p:sp>
    </p:spTree>
    <p:extLst>
      <p:ext uri="{BB962C8B-B14F-4D97-AF65-F5344CB8AC3E}">
        <p14:creationId xmlns:p14="http://schemas.microsoft.com/office/powerpoint/2010/main" val="1149009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CC957F-AC05-1593-8B48-60E5C7468FA7}"/>
              </a:ext>
            </a:extLst>
          </p:cNvPr>
          <p:cNvSpPr txBox="1">
            <a:spLocks/>
          </p:cNvSpPr>
          <p:nvPr/>
        </p:nvSpPr>
        <p:spPr>
          <a:xfrm>
            <a:off x="1168377" y="723663"/>
            <a:ext cx="8949400" cy="66278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200" dirty="0" err="1">
                <a:latin typeface="Arial" panose="020B0604020202020204" pitchFamily="34" charset="0"/>
                <a:cs typeface="Arial" panose="020B0604020202020204" pitchFamily="34" charset="0"/>
              </a:rPr>
              <a:t>Theme_function</a:t>
            </a:r>
            <a:r>
              <a:rPr lang="en-US" sz="3200" dirty="0">
                <a:latin typeface="Arial" panose="020B0604020202020204" pitchFamily="34" charset="0"/>
                <a:cs typeface="Arial" panose="020B0604020202020204" pitchFamily="34" charset="0"/>
              </a:rPr>
              <a:t>: customize the appearance of plots</a:t>
            </a:r>
          </a:p>
        </p:txBody>
      </p:sp>
      <p:pic>
        <p:nvPicPr>
          <p:cNvPr id="5" name="Picture 4">
            <a:extLst>
              <a:ext uri="{FF2B5EF4-FFF2-40B4-BE49-F238E27FC236}">
                <a16:creationId xmlns:a16="http://schemas.microsoft.com/office/drawing/2014/main" id="{D6BB448E-AB3B-E424-3588-F4FD23DEFAA2}"/>
              </a:ext>
            </a:extLst>
          </p:cNvPr>
          <p:cNvPicPr>
            <a:picLocks noChangeAspect="1"/>
          </p:cNvPicPr>
          <p:nvPr/>
        </p:nvPicPr>
        <p:blipFill>
          <a:blip r:embed="rId3"/>
          <a:stretch>
            <a:fillRect/>
          </a:stretch>
        </p:blipFill>
        <p:spPr>
          <a:xfrm>
            <a:off x="3302375" y="1996786"/>
            <a:ext cx="5587249" cy="3178067"/>
          </a:xfrm>
          <a:prstGeom prst="rect">
            <a:avLst/>
          </a:prstGeom>
        </p:spPr>
      </p:pic>
    </p:spTree>
    <p:extLst>
      <p:ext uri="{BB962C8B-B14F-4D97-AF65-F5344CB8AC3E}">
        <p14:creationId xmlns:p14="http://schemas.microsoft.com/office/powerpoint/2010/main" val="372125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898D-79BE-FBBA-6FEE-62D60CFC1D4D}"/>
              </a:ext>
            </a:extLst>
          </p:cNvPr>
          <p:cNvSpPr>
            <a:spLocks noGrp="1"/>
          </p:cNvSpPr>
          <p:nvPr>
            <p:ph type="title"/>
          </p:nvPr>
        </p:nvSpPr>
        <p:spPr>
          <a:xfrm>
            <a:off x="4872037" y="3125787"/>
            <a:ext cx="2447925" cy="606425"/>
          </a:xfrm>
        </p:spPr>
        <p:txBody>
          <a:bodyPr>
            <a:normAutofit fontScale="90000"/>
          </a:bodyPr>
          <a:lstStyle/>
          <a:p>
            <a:pPr algn="ctr"/>
            <a:r>
              <a:rPr lang="en-US" dirty="0"/>
              <a:t>BARPLOT</a:t>
            </a:r>
          </a:p>
        </p:txBody>
      </p:sp>
    </p:spTree>
    <p:extLst>
      <p:ext uri="{BB962C8B-B14F-4D97-AF65-F5344CB8AC3E}">
        <p14:creationId xmlns:p14="http://schemas.microsoft.com/office/powerpoint/2010/main" val="310098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BF85-7912-60DC-75BF-F0104D2F0F66}"/>
              </a:ext>
            </a:extLst>
          </p:cNvPr>
          <p:cNvSpPr>
            <a:spLocks noGrp="1"/>
          </p:cNvSpPr>
          <p:nvPr>
            <p:ph type="title"/>
          </p:nvPr>
        </p:nvSpPr>
        <p:spPr>
          <a:xfrm>
            <a:off x="838200" y="307975"/>
            <a:ext cx="10515600" cy="1325563"/>
          </a:xfrm>
        </p:spPr>
        <p:txBody>
          <a:bodyPr/>
          <a:lstStyle/>
          <a:p>
            <a:r>
              <a:rPr lang="en-US" dirty="0">
                <a:latin typeface="Arial" panose="020B0604020202020204" pitchFamily="34" charset="0"/>
                <a:cs typeface="Arial" panose="020B0604020202020204" pitchFamily="34" charset="0"/>
              </a:rPr>
              <a:t>Content</a:t>
            </a:r>
          </a:p>
        </p:txBody>
      </p:sp>
      <p:sp>
        <p:nvSpPr>
          <p:cNvPr id="3" name="Content Placeholder 2">
            <a:extLst>
              <a:ext uri="{FF2B5EF4-FFF2-40B4-BE49-F238E27FC236}">
                <a16:creationId xmlns:a16="http://schemas.microsoft.com/office/drawing/2014/main" id="{8BF6E879-EC8A-360E-B09C-1F27D7E29B3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Introduction</a:t>
            </a:r>
          </a:p>
          <a:p>
            <a:r>
              <a:rPr lang="en-US" dirty="0" err="1">
                <a:latin typeface="Arial" panose="020B0604020202020204" pitchFamily="34" charset="0"/>
                <a:cs typeface="Arial" panose="020B0604020202020204" pitchFamily="34" charset="0"/>
              </a:rPr>
              <a:t>Barplot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Histogram</a:t>
            </a:r>
          </a:p>
          <a:p>
            <a:r>
              <a:rPr lang="en-US" dirty="0">
                <a:latin typeface="Arial" panose="020B0604020202020204" pitchFamily="34" charset="0"/>
                <a:cs typeface="Arial" panose="020B0604020202020204" pitchFamily="34" charset="0"/>
              </a:rPr>
              <a:t>Boxplot – </a:t>
            </a:r>
            <a:r>
              <a:rPr lang="en-US" dirty="0" err="1">
                <a:latin typeface="Arial" panose="020B0604020202020204" pitchFamily="34" charset="0"/>
                <a:cs typeface="Arial" panose="020B0604020202020204" pitchFamily="34" charset="0"/>
              </a:rPr>
              <a:t>Violinplot</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Beanplot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Scatterplot</a:t>
            </a:r>
          </a:p>
          <a:p>
            <a:r>
              <a:rPr lang="en-US" dirty="0">
                <a:latin typeface="Arial" panose="020B0604020202020204" pitchFamily="34" charset="0"/>
                <a:cs typeface="Arial" panose="020B0604020202020204" pitchFamily="34" charset="0"/>
              </a:rPr>
              <a:t>Take home messages</a:t>
            </a:r>
          </a:p>
        </p:txBody>
      </p:sp>
    </p:spTree>
    <p:extLst>
      <p:ext uri="{BB962C8B-B14F-4D97-AF65-F5344CB8AC3E}">
        <p14:creationId xmlns:p14="http://schemas.microsoft.com/office/powerpoint/2010/main" val="1754095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5A0D779-E5DB-B364-6777-E61DD599AA18}"/>
              </a:ext>
            </a:extLst>
          </p:cNvPr>
          <p:cNvSpPr txBox="1"/>
          <p:nvPr/>
        </p:nvSpPr>
        <p:spPr>
          <a:xfrm>
            <a:off x="1317060" y="1859340"/>
            <a:ext cx="999788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Usage: compare the frequency or count of categorical variables</a:t>
            </a:r>
          </a:p>
          <a:p>
            <a:r>
              <a:rPr lang="en-US" sz="3200" dirty="0">
                <a:latin typeface="Arial" panose="020B0604020202020204" pitchFamily="34" charset="0"/>
                <a:cs typeface="Arial" panose="020B0604020202020204" pitchFamily="34" charset="0"/>
              </a:rPr>
              <a:t>Syntax: </a:t>
            </a:r>
            <a:r>
              <a:rPr lang="en-US" sz="3200" dirty="0" err="1">
                <a:latin typeface="Arial" panose="020B0604020202020204" pitchFamily="34" charset="0"/>
                <a:cs typeface="Arial" panose="020B0604020202020204" pitchFamily="34" charset="0"/>
              </a:rPr>
              <a:t>ggplot</a:t>
            </a:r>
            <a:r>
              <a:rPr lang="en-US" sz="3200" dirty="0">
                <a:latin typeface="Arial" panose="020B0604020202020204" pitchFamily="34" charset="0"/>
                <a:cs typeface="Arial" panose="020B0604020202020204" pitchFamily="34" charset="0"/>
              </a:rPr>
              <a:t>(data, </a:t>
            </a:r>
            <a:r>
              <a:rPr lang="en-US" sz="3200" dirty="0" err="1">
                <a:latin typeface="Arial" panose="020B0604020202020204" pitchFamily="34" charset="0"/>
                <a:cs typeface="Arial" panose="020B0604020202020204" pitchFamily="34" charset="0"/>
              </a:rPr>
              <a:t>aes</a:t>
            </a:r>
            <a:r>
              <a:rPr lang="en-US" sz="3200" dirty="0">
                <a:latin typeface="Arial" panose="020B0604020202020204" pitchFamily="34" charset="0"/>
                <a:cs typeface="Arial" panose="020B0604020202020204" pitchFamily="34" charset="0"/>
              </a:rPr>
              <a:t>(x))+</a:t>
            </a:r>
            <a:r>
              <a:rPr lang="en-US" sz="3200" dirty="0" err="1">
                <a:latin typeface="Arial" panose="020B0604020202020204" pitchFamily="34" charset="0"/>
                <a:cs typeface="Arial" panose="020B0604020202020204" pitchFamily="34" charset="0"/>
              </a:rPr>
              <a:t>geom_bar</a:t>
            </a:r>
            <a:r>
              <a:rPr lang="en-US" sz="3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575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EF2957-995E-A226-5BA0-BD9AF8D41500}"/>
              </a:ext>
            </a:extLst>
          </p:cNvPr>
          <p:cNvPicPr>
            <a:picLocks noChangeAspect="1"/>
          </p:cNvPicPr>
          <p:nvPr/>
        </p:nvPicPr>
        <p:blipFill>
          <a:blip r:embed="rId3"/>
          <a:stretch>
            <a:fillRect/>
          </a:stretch>
        </p:blipFill>
        <p:spPr>
          <a:xfrm>
            <a:off x="4552985" y="736373"/>
            <a:ext cx="5605463" cy="5605463"/>
          </a:xfrm>
          <a:prstGeom prst="rect">
            <a:avLst/>
          </a:prstGeom>
        </p:spPr>
      </p:pic>
      <p:sp>
        <p:nvSpPr>
          <p:cNvPr id="6" name="AutoShape 3" descr="How to Interpret Barplots - LabXchange">
            <a:extLst>
              <a:ext uri="{FF2B5EF4-FFF2-40B4-BE49-F238E27FC236}">
                <a16:creationId xmlns:a16="http://schemas.microsoft.com/office/drawing/2014/main" id="{F0D9B1C6-65C6-623C-F010-7DAB43C62BBF}"/>
              </a:ext>
            </a:extLst>
          </p:cNvPr>
          <p:cNvSpPr>
            <a:spLocks noChangeAspect="1" noChangeArrowheads="1"/>
          </p:cNvSpPr>
          <p:nvPr/>
        </p:nvSpPr>
        <p:spPr bwMode="auto">
          <a:xfrm>
            <a:off x="6492851" y="3362325"/>
            <a:ext cx="270143" cy="270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Panel A has an example of a barplot used to represent amounts. The y-axis of the barplot is labeled “Number of plants in garden,” and it runs from 0 to 6. There are two bars in this barplot: one bar represents the blue garden and it has a height of 5. Another bar represents the green garden and it has a height of 6. The labels “Blue garden” and “Green garden” are labeled as the 2 data sets or categories of data being compared in this barplot. Panel B has an example of a barplot used to summarize a data set by representing the mean and standard deviation of the data set or category. The y-axis of the barplot is labeled “Plant height,” and it runs from 0 to 6.5 meters. There are 2 bars in this barplot: one bar represents the blue garden and it has a height of 3.0 meters with error bars at 2.5 meters and 3.5 meters, indicating a mean of 3.0 meters and a standard deviation of 0.5 meters. One bar represents the green garden and it has a height of 4.5 meters with error bars at 4.0 meters and 5.0 meters, indicating a mean of 4.5 meters and a standard deviation of 0.5 meters. The labels “Blue garden” and “Green garden” are labeled as the 2 data sets or categories of data being compared in this barplot. Generally, the height of the bar represents the mean. The error bars that extend out of the top of the bar represent 1 standard deviation in each direction from the mean.">
            <a:extLst>
              <a:ext uri="{FF2B5EF4-FFF2-40B4-BE49-F238E27FC236}">
                <a16:creationId xmlns:a16="http://schemas.microsoft.com/office/drawing/2014/main" id="{CB07FE2E-BCAD-00E9-4908-31F61E6F53A8}"/>
              </a:ext>
            </a:extLst>
          </p:cNvPr>
          <p:cNvSpPr>
            <a:spLocks noChangeAspect="1" noChangeArrowheads="1"/>
          </p:cNvSpPr>
          <p:nvPr/>
        </p:nvSpPr>
        <p:spPr bwMode="auto">
          <a:xfrm>
            <a:off x="6645251" y="3514725"/>
            <a:ext cx="270143" cy="270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E8EA6551-6B0D-9E07-65D2-8BE030CF7D31}"/>
              </a:ext>
            </a:extLst>
          </p:cNvPr>
          <p:cNvSpPr/>
          <p:nvPr/>
        </p:nvSpPr>
        <p:spPr>
          <a:xfrm>
            <a:off x="2051002" y="3649796"/>
            <a:ext cx="1279549" cy="2603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Y-axis</a:t>
            </a:r>
          </a:p>
        </p:txBody>
      </p:sp>
      <p:sp>
        <p:nvSpPr>
          <p:cNvPr id="15" name="Rectangle 14">
            <a:extLst>
              <a:ext uri="{FF2B5EF4-FFF2-40B4-BE49-F238E27FC236}">
                <a16:creationId xmlns:a16="http://schemas.microsoft.com/office/drawing/2014/main" id="{81862E5D-1395-FF83-1DFC-2B59F1866771}"/>
              </a:ext>
            </a:extLst>
          </p:cNvPr>
          <p:cNvSpPr/>
          <p:nvPr/>
        </p:nvSpPr>
        <p:spPr>
          <a:xfrm>
            <a:off x="4814069" y="6178097"/>
            <a:ext cx="1279549" cy="3274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X-Axis</a:t>
            </a:r>
          </a:p>
        </p:txBody>
      </p:sp>
      <p:cxnSp>
        <p:nvCxnSpPr>
          <p:cNvPr id="22" name="Straight Arrow Connector 21">
            <a:extLst>
              <a:ext uri="{FF2B5EF4-FFF2-40B4-BE49-F238E27FC236}">
                <a16:creationId xmlns:a16="http://schemas.microsoft.com/office/drawing/2014/main" id="{782657AA-99E2-53FC-4B96-8536A23A4D8C}"/>
              </a:ext>
            </a:extLst>
          </p:cNvPr>
          <p:cNvCxnSpPr>
            <a:cxnSpLocks/>
            <a:stCxn id="16" idx="1"/>
          </p:cNvCxnSpPr>
          <p:nvPr/>
        </p:nvCxnSpPr>
        <p:spPr>
          <a:xfrm flipH="1" flipV="1">
            <a:off x="9644063" y="3283449"/>
            <a:ext cx="769429" cy="4964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Rectangle 15">
            <a:extLst>
              <a:ext uri="{FF2B5EF4-FFF2-40B4-BE49-F238E27FC236}">
                <a16:creationId xmlns:a16="http://schemas.microsoft.com/office/drawing/2014/main" id="{DA36F708-8ACB-11C1-8A16-7BCDC4332FEF}"/>
              </a:ext>
            </a:extLst>
          </p:cNvPr>
          <p:cNvSpPr/>
          <p:nvPr/>
        </p:nvSpPr>
        <p:spPr>
          <a:xfrm>
            <a:off x="10413492" y="3447188"/>
            <a:ext cx="1279549" cy="6655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Bars</a:t>
            </a:r>
          </a:p>
        </p:txBody>
      </p:sp>
      <p:sp>
        <p:nvSpPr>
          <p:cNvPr id="17" name="Rectangle 16">
            <a:extLst>
              <a:ext uri="{FF2B5EF4-FFF2-40B4-BE49-F238E27FC236}">
                <a16:creationId xmlns:a16="http://schemas.microsoft.com/office/drawing/2014/main" id="{AA66A4B4-3526-52BF-3C1E-55D2F66C4FBE}"/>
              </a:ext>
            </a:extLst>
          </p:cNvPr>
          <p:cNvSpPr/>
          <p:nvPr/>
        </p:nvSpPr>
        <p:spPr>
          <a:xfrm>
            <a:off x="10158448" y="553866"/>
            <a:ext cx="1279549" cy="6655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Title</a:t>
            </a:r>
          </a:p>
        </p:txBody>
      </p:sp>
      <p:cxnSp>
        <p:nvCxnSpPr>
          <p:cNvPr id="19" name="Straight Arrow Connector 18">
            <a:extLst>
              <a:ext uri="{FF2B5EF4-FFF2-40B4-BE49-F238E27FC236}">
                <a16:creationId xmlns:a16="http://schemas.microsoft.com/office/drawing/2014/main" id="{49FD3FCD-9B02-1148-CAC6-ACA9682CD931}"/>
              </a:ext>
            </a:extLst>
          </p:cNvPr>
          <p:cNvCxnSpPr>
            <a:cxnSpLocks/>
            <a:stCxn id="17" idx="1"/>
          </p:cNvCxnSpPr>
          <p:nvPr/>
        </p:nvCxnSpPr>
        <p:spPr>
          <a:xfrm flipH="1">
            <a:off x="8306654" y="886625"/>
            <a:ext cx="185179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44C79304-3646-86D0-85E2-32986D632EAC}"/>
              </a:ext>
            </a:extLst>
          </p:cNvPr>
          <p:cNvCxnSpPr>
            <a:cxnSpLocks/>
            <a:stCxn id="14" idx="3"/>
            <a:endCxn id="12" idx="1"/>
          </p:cNvCxnSpPr>
          <p:nvPr/>
        </p:nvCxnSpPr>
        <p:spPr>
          <a:xfrm flipV="1">
            <a:off x="3330551" y="3539105"/>
            <a:ext cx="1222434" cy="24084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Straight Arrow Connector 27">
            <a:extLst>
              <a:ext uri="{FF2B5EF4-FFF2-40B4-BE49-F238E27FC236}">
                <a16:creationId xmlns:a16="http://schemas.microsoft.com/office/drawing/2014/main" id="{5AF8E6D6-2CCD-C1C2-4C51-EAF6830AAEF7}"/>
              </a:ext>
            </a:extLst>
          </p:cNvPr>
          <p:cNvCxnSpPr>
            <a:cxnSpLocks/>
            <a:stCxn id="15" idx="3"/>
            <a:endCxn id="12" idx="2"/>
          </p:cNvCxnSpPr>
          <p:nvPr/>
        </p:nvCxnSpPr>
        <p:spPr>
          <a:xfrm>
            <a:off x="6093618" y="6341836"/>
            <a:ext cx="1262099"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0" name="Title 1">
            <a:extLst>
              <a:ext uri="{FF2B5EF4-FFF2-40B4-BE49-F238E27FC236}">
                <a16:creationId xmlns:a16="http://schemas.microsoft.com/office/drawing/2014/main" id="{DBBB1050-D4D4-8350-0510-D3CB765E4F96}"/>
              </a:ext>
            </a:extLst>
          </p:cNvPr>
          <p:cNvSpPr>
            <a:spLocks noGrp="1"/>
          </p:cNvSpPr>
          <p:nvPr>
            <p:ph type="title"/>
          </p:nvPr>
        </p:nvSpPr>
        <p:spPr>
          <a:xfrm>
            <a:off x="781050" y="87710"/>
            <a:ext cx="8748713" cy="798916"/>
          </a:xfrm>
        </p:spPr>
        <p:txBody>
          <a:bodyPr>
            <a:normAutofit fontScale="90000"/>
          </a:bodyPr>
          <a:lstStyle/>
          <a:p>
            <a:r>
              <a:rPr lang="en-US" b="1" dirty="0"/>
              <a:t>Component and Interpreting a Bar Plot</a:t>
            </a:r>
            <a:endParaRPr lang="en-US" dirty="0"/>
          </a:p>
        </p:txBody>
      </p:sp>
    </p:spTree>
    <p:extLst>
      <p:ext uri="{BB962C8B-B14F-4D97-AF65-F5344CB8AC3E}">
        <p14:creationId xmlns:p14="http://schemas.microsoft.com/office/powerpoint/2010/main" val="378683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F180-2827-DE04-EE83-219FBA5D0362}"/>
              </a:ext>
            </a:extLst>
          </p:cNvPr>
          <p:cNvSpPr>
            <a:spLocks noGrp="1"/>
          </p:cNvSpPr>
          <p:nvPr>
            <p:ph type="title"/>
          </p:nvPr>
        </p:nvSpPr>
        <p:spPr>
          <a:xfrm>
            <a:off x="838200" y="403225"/>
            <a:ext cx="2819400" cy="939801"/>
          </a:xfrm>
        </p:spPr>
        <p:txBody>
          <a:bodyPr/>
          <a:lstStyle/>
          <a:p>
            <a:pPr algn="just"/>
            <a:r>
              <a:rPr lang="en-US" dirty="0"/>
              <a:t>Advantages</a:t>
            </a:r>
          </a:p>
        </p:txBody>
      </p:sp>
      <p:sp>
        <p:nvSpPr>
          <p:cNvPr id="3" name="Content Placeholder 2">
            <a:extLst>
              <a:ext uri="{FF2B5EF4-FFF2-40B4-BE49-F238E27FC236}">
                <a16:creationId xmlns:a16="http://schemas.microsoft.com/office/drawing/2014/main" id="{C0FFA649-0C74-D99F-56FF-59AE651361BD}"/>
              </a:ext>
            </a:extLst>
          </p:cNvPr>
          <p:cNvSpPr>
            <a:spLocks noGrp="1"/>
          </p:cNvSpPr>
          <p:nvPr>
            <p:ph idx="1"/>
          </p:nvPr>
        </p:nvSpPr>
        <p:spPr>
          <a:xfrm>
            <a:off x="838200" y="1439863"/>
            <a:ext cx="10515600" cy="1189038"/>
          </a:xfrm>
        </p:spPr>
        <p:txBody>
          <a:bodyPr/>
          <a:lstStyle/>
          <a:p>
            <a:r>
              <a:rPr lang="en-US" b="1" i="0" dirty="0" err="1">
                <a:solidFill>
                  <a:srgbClr val="333333"/>
                </a:solidFill>
                <a:effectLst/>
                <a:highlight>
                  <a:srgbClr val="FFFFFF"/>
                </a:highlight>
                <a:latin typeface="var(--font-normal-semibold)"/>
              </a:rPr>
              <a:t>BarPLOTS</a:t>
            </a:r>
            <a:r>
              <a:rPr lang="en-US" b="1" i="0" dirty="0">
                <a:solidFill>
                  <a:srgbClr val="333333"/>
                </a:solidFill>
                <a:effectLst/>
                <a:highlight>
                  <a:srgbClr val="FFFFFF"/>
                </a:highlight>
                <a:latin typeface="var(--font-normal-semibold)"/>
              </a:rPr>
              <a:t> are useful for identifying the mean of a data set.</a:t>
            </a:r>
          </a:p>
          <a:p>
            <a:r>
              <a:rPr lang="en-US" b="1" i="0" dirty="0" err="1">
                <a:solidFill>
                  <a:srgbClr val="333333"/>
                </a:solidFill>
                <a:effectLst/>
                <a:highlight>
                  <a:srgbClr val="FFFFFF"/>
                </a:highlight>
                <a:latin typeface="var(--font-normal-semibold)"/>
              </a:rPr>
              <a:t>BarPLOTS</a:t>
            </a:r>
            <a:r>
              <a:rPr lang="en-US" b="1" i="0" dirty="0">
                <a:solidFill>
                  <a:srgbClr val="333333"/>
                </a:solidFill>
                <a:effectLst/>
                <a:highlight>
                  <a:srgbClr val="FFFFFF"/>
                </a:highlight>
                <a:latin typeface="var(--font-normal-semibold)"/>
              </a:rPr>
              <a:t> can be used to compare data sets</a:t>
            </a:r>
            <a:endParaRPr lang="en-US" dirty="0"/>
          </a:p>
        </p:txBody>
      </p:sp>
      <p:pic>
        <p:nvPicPr>
          <p:cNvPr id="6" name="Picture 5" descr="A diagram of a graph&#10;&#10;Description automatically generated with medium confidence">
            <a:extLst>
              <a:ext uri="{FF2B5EF4-FFF2-40B4-BE49-F238E27FC236}">
                <a16:creationId xmlns:a16="http://schemas.microsoft.com/office/drawing/2014/main" id="{637B2557-4EAC-BE01-313C-43877E7A9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11" y="2618490"/>
            <a:ext cx="6699578" cy="4036826"/>
          </a:xfrm>
          <a:prstGeom prst="rect">
            <a:avLst/>
          </a:prstGeom>
        </p:spPr>
      </p:pic>
    </p:spTree>
    <p:extLst>
      <p:ext uri="{BB962C8B-B14F-4D97-AF65-F5344CB8AC3E}">
        <p14:creationId xmlns:p14="http://schemas.microsoft.com/office/powerpoint/2010/main" val="1818774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56E3-C9A0-7F43-BF17-1136F73DD484}"/>
              </a:ext>
            </a:extLst>
          </p:cNvPr>
          <p:cNvSpPr>
            <a:spLocks noGrp="1"/>
          </p:cNvSpPr>
          <p:nvPr>
            <p:ph type="title"/>
          </p:nvPr>
        </p:nvSpPr>
        <p:spPr>
          <a:xfrm>
            <a:off x="838200" y="412353"/>
            <a:ext cx="3448050" cy="693739"/>
          </a:xfrm>
        </p:spPr>
        <p:txBody>
          <a:bodyPr>
            <a:normAutofit fontScale="90000"/>
          </a:bodyPr>
          <a:lstStyle/>
          <a:p>
            <a:r>
              <a:rPr lang="en-US" dirty="0"/>
              <a:t>Disadvantages</a:t>
            </a:r>
          </a:p>
        </p:txBody>
      </p:sp>
      <p:sp>
        <p:nvSpPr>
          <p:cNvPr id="3" name="Content Placeholder 2">
            <a:extLst>
              <a:ext uri="{FF2B5EF4-FFF2-40B4-BE49-F238E27FC236}">
                <a16:creationId xmlns:a16="http://schemas.microsoft.com/office/drawing/2014/main" id="{232A1E3C-A93A-385B-0DE2-BCFFF0699A34}"/>
              </a:ext>
            </a:extLst>
          </p:cNvPr>
          <p:cNvSpPr>
            <a:spLocks noGrp="1"/>
          </p:cNvSpPr>
          <p:nvPr>
            <p:ph idx="1"/>
          </p:nvPr>
        </p:nvSpPr>
        <p:spPr>
          <a:xfrm>
            <a:off x="838200" y="1382713"/>
            <a:ext cx="10515600" cy="4351338"/>
          </a:xfrm>
        </p:spPr>
        <p:txBody>
          <a:bodyPr/>
          <a:lstStyle/>
          <a:p>
            <a:r>
              <a:rPr lang="en-US" dirty="0" err="1"/>
              <a:t>Barplot</a:t>
            </a:r>
            <a:r>
              <a:rPr lang="en-US" dirty="0"/>
              <a:t> </a:t>
            </a:r>
            <a:r>
              <a:rPr lang="en-US" b="0" i="0" dirty="0">
                <a:solidFill>
                  <a:srgbClr val="333333"/>
                </a:solidFill>
                <a:effectLst/>
                <a:highlight>
                  <a:srgbClr val="FFFFFF"/>
                </a:highlight>
                <a:latin typeface="notosanssc_regular"/>
              </a:rPr>
              <a:t>summarizes</a:t>
            </a:r>
            <a:r>
              <a:rPr lang="en-US" dirty="0"/>
              <a:t> mean and </a:t>
            </a:r>
            <a:r>
              <a:rPr lang="en-US" dirty="0" err="1"/>
              <a:t>sd</a:t>
            </a:r>
            <a:r>
              <a:rPr lang="en-US" dirty="0"/>
              <a:t> values</a:t>
            </a:r>
          </a:p>
          <a:p>
            <a:r>
              <a:rPr lang="en-US" dirty="0"/>
              <a:t>does not show the data distribution or sample size</a:t>
            </a:r>
          </a:p>
        </p:txBody>
      </p:sp>
      <p:pic>
        <p:nvPicPr>
          <p:cNvPr id="7170" name="Picture 2" descr="Figure 1">
            <a:extLst>
              <a:ext uri="{FF2B5EF4-FFF2-40B4-BE49-F238E27FC236}">
                <a16:creationId xmlns:a16="http://schemas.microsoft.com/office/drawing/2014/main" id="{C644CCFE-1FBE-DC97-C3FA-2B5EC09349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9" r="54063"/>
          <a:stretch/>
        </p:blipFill>
        <p:spPr bwMode="auto">
          <a:xfrm>
            <a:off x="1750456" y="2629695"/>
            <a:ext cx="3874056" cy="3775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ure 1">
            <a:extLst>
              <a:ext uri="{FF2B5EF4-FFF2-40B4-BE49-F238E27FC236}">
                <a16:creationId xmlns:a16="http://schemas.microsoft.com/office/drawing/2014/main" id="{5236F304-18C7-8D41-4D84-A73EFA88B5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01" t="5699" r="20065" b="56076"/>
          <a:stretch/>
        </p:blipFill>
        <p:spPr bwMode="auto">
          <a:xfrm>
            <a:off x="6096000" y="3059907"/>
            <a:ext cx="5540719"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818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898D-79BE-FBBA-6FEE-62D60CFC1D4D}"/>
              </a:ext>
            </a:extLst>
          </p:cNvPr>
          <p:cNvSpPr>
            <a:spLocks noGrp="1"/>
          </p:cNvSpPr>
          <p:nvPr>
            <p:ph type="title"/>
          </p:nvPr>
        </p:nvSpPr>
        <p:spPr>
          <a:xfrm>
            <a:off x="4638674" y="3125787"/>
            <a:ext cx="2914651" cy="606425"/>
          </a:xfrm>
        </p:spPr>
        <p:txBody>
          <a:bodyPr>
            <a:normAutofit fontScale="90000"/>
          </a:bodyPr>
          <a:lstStyle/>
          <a:p>
            <a:pPr algn="ctr"/>
            <a:r>
              <a:rPr lang="en-US" dirty="0"/>
              <a:t>HISTOGRAM</a:t>
            </a:r>
          </a:p>
        </p:txBody>
      </p:sp>
    </p:spTree>
    <p:extLst>
      <p:ext uri="{BB962C8B-B14F-4D97-AF65-F5344CB8AC3E}">
        <p14:creationId xmlns:p14="http://schemas.microsoft.com/office/powerpoint/2010/main" val="3725695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5A0D779-E5DB-B364-6777-E61DD599AA18}"/>
              </a:ext>
            </a:extLst>
          </p:cNvPr>
          <p:cNvSpPr txBox="1"/>
          <p:nvPr/>
        </p:nvSpPr>
        <p:spPr>
          <a:xfrm>
            <a:off x="814389" y="943607"/>
            <a:ext cx="10864264" cy="2062103"/>
          </a:xfrm>
          <a:prstGeom prst="rect">
            <a:avLst/>
          </a:prstGeom>
          <a:noFill/>
        </p:spPr>
        <p:txBody>
          <a:bodyPr wrap="square" rtlCol="0">
            <a:spAutoFit/>
          </a:bodyPr>
          <a:lstStyle/>
          <a:p>
            <a:pPr algn="just"/>
            <a:r>
              <a:rPr lang="en-US" sz="3200" dirty="0"/>
              <a:t>Usage: check the shape of the data distribution (normal distribution or not)</a:t>
            </a:r>
          </a:p>
          <a:p>
            <a:pPr algn="just"/>
            <a:r>
              <a:rPr lang="en-US" sz="3200" dirty="0"/>
              <a:t>Syntax: </a:t>
            </a:r>
            <a:r>
              <a:rPr lang="en-US" sz="3200" dirty="0" err="1"/>
              <a:t>ggplot</a:t>
            </a:r>
            <a:r>
              <a:rPr lang="en-US" sz="3200" dirty="0"/>
              <a:t>(data, </a:t>
            </a:r>
            <a:r>
              <a:rPr lang="en-US" sz="3200" dirty="0" err="1"/>
              <a:t>aes</a:t>
            </a:r>
            <a:r>
              <a:rPr lang="en-US" sz="3200" dirty="0"/>
              <a:t>(x = &lt;CONTINUOUS_VAR&gt;)) + </a:t>
            </a:r>
            <a:r>
              <a:rPr lang="en-US" sz="3200" dirty="0" err="1"/>
              <a:t>geom_histogram</a:t>
            </a:r>
            <a:r>
              <a:rPr lang="en-US" sz="3200" dirty="0"/>
              <a:t>(</a:t>
            </a:r>
            <a:r>
              <a:rPr lang="en-US" sz="3200" dirty="0" err="1"/>
              <a:t>binwidth</a:t>
            </a:r>
            <a:r>
              <a:rPr lang="en-US" sz="3200" dirty="0"/>
              <a:t> = &lt;BINWIDTH&gt;)</a:t>
            </a:r>
          </a:p>
        </p:txBody>
      </p:sp>
    </p:spTree>
    <p:extLst>
      <p:ext uri="{BB962C8B-B14F-4D97-AF65-F5344CB8AC3E}">
        <p14:creationId xmlns:p14="http://schemas.microsoft.com/office/powerpoint/2010/main" val="4282796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5D7F-EED3-7E43-9926-236795AFE7CA}"/>
              </a:ext>
            </a:extLst>
          </p:cNvPr>
          <p:cNvSpPr>
            <a:spLocks noGrp="1"/>
          </p:cNvSpPr>
          <p:nvPr>
            <p:ph type="title"/>
          </p:nvPr>
        </p:nvSpPr>
        <p:spPr>
          <a:xfrm>
            <a:off x="781049" y="87709"/>
            <a:ext cx="10120314" cy="1325563"/>
          </a:xfrm>
        </p:spPr>
        <p:txBody>
          <a:bodyPr/>
          <a:lstStyle/>
          <a:p>
            <a:r>
              <a:rPr lang="en-US" b="1" dirty="0"/>
              <a:t>Components and interpret of a Histogram</a:t>
            </a:r>
            <a:endParaRPr lang="en-US" dirty="0"/>
          </a:p>
        </p:txBody>
      </p:sp>
      <p:pic>
        <p:nvPicPr>
          <p:cNvPr id="3" name="Picture 2">
            <a:extLst>
              <a:ext uri="{FF2B5EF4-FFF2-40B4-BE49-F238E27FC236}">
                <a16:creationId xmlns:a16="http://schemas.microsoft.com/office/drawing/2014/main" id="{73414D75-0453-689E-9FBD-730BB7A995FC}"/>
              </a:ext>
            </a:extLst>
          </p:cNvPr>
          <p:cNvPicPr>
            <a:picLocks noChangeAspect="1"/>
          </p:cNvPicPr>
          <p:nvPr/>
        </p:nvPicPr>
        <p:blipFill>
          <a:blip r:embed="rId3"/>
          <a:stretch>
            <a:fillRect/>
          </a:stretch>
        </p:blipFill>
        <p:spPr>
          <a:xfrm>
            <a:off x="3807619" y="1370409"/>
            <a:ext cx="4576762" cy="4576762"/>
          </a:xfrm>
          <a:prstGeom prst="rect">
            <a:avLst/>
          </a:prstGeom>
        </p:spPr>
      </p:pic>
    </p:spTree>
    <p:extLst>
      <p:ext uri="{BB962C8B-B14F-4D97-AF65-F5344CB8AC3E}">
        <p14:creationId xmlns:p14="http://schemas.microsoft.com/office/powerpoint/2010/main" val="1335738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0862BF-AEC8-DDD3-0159-C2B7E549E3A8}"/>
              </a:ext>
            </a:extLst>
          </p:cNvPr>
          <p:cNvPicPr>
            <a:picLocks noChangeAspect="1"/>
          </p:cNvPicPr>
          <p:nvPr/>
        </p:nvPicPr>
        <p:blipFill>
          <a:blip r:embed="rId3"/>
          <a:stretch>
            <a:fillRect/>
          </a:stretch>
        </p:blipFill>
        <p:spPr>
          <a:xfrm>
            <a:off x="742950" y="360373"/>
            <a:ext cx="12192000" cy="6137254"/>
          </a:xfrm>
          <a:prstGeom prst="rect">
            <a:avLst/>
          </a:prstGeom>
        </p:spPr>
      </p:pic>
    </p:spTree>
    <p:extLst>
      <p:ext uri="{BB962C8B-B14F-4D97-AF65-F5344CB8AC3E}">
        <p14:creationId xmlns:p14="http://schemas.microsoft.com/office/powerpoint/2010/main" val="1448788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29C6-07F2-0074-28AE-B174608F91FC}"/>
              </a:ext>
            </a:extLst>
          </p:cNvPr>
          <p:cNvSpPr>
            <a:spLocks noGrp="1"/>
          </p:cNvSpPr>
          <p:nvPr>
            <p:ph type="title"/>
          </p:nvPr>
        </p:nvSpPr>
        <p:spPr/>
        <p:txBody>
          <a:bodyPr/>
          <a:lstStyle/>
          <a:p>
            <a:r>
              <a:rPr lang="en-US" b="0" i="0" dirty="0">
                <a:solidFill>
                  <a:srgbClr val="333333"/>
                </a:solidFill>
                <a:effectLst/>
                <a:highlight>
                  <a:srgbClr val="FFFFFF"/>
                </a:highlight>
                <a:latin typeface="Arial" panose="020B0604020202020204" pitchFamily="34" charset="0"/>
                <a:cs typeface="Arial" panose="020B0604020202020204" pitchFamily="34" charset="0"/>
              </a:rPr>
              <a:t>Advantages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99C4565-C477-AC93-9580-574A2D831E87}"/>
              </a:ext>
            </a:extLst>
          </p:cNvPr>
          <p:cNvSpPr>
            <a:spLocks noGrp="1"/>
          </p:cNvSpPr>
          <p:nvPr>
            <p:ph idx="1"/>
          </p:nvPr>
        </p:nvSpPr>
        <p:spPr>
          <a:xfrm>
            <a:off x="838200" y="1825625"/>
            <a:ext cx="10515600" cy="1603375"/>
          </a:xfrm>
        </p:spPr>
        <p:txBody>
          <a:bodyPr/>
          <a:lstStyle/>
          <a:p>
            <a:pPr marL="0" indent="0">
              <a:buNone/>
            </a:pPr>
            <a:r>
              <a:rPr lang="en-US" b="0" i="0" dirty="0">
                <a:solidFill>
                  <a:srgbClr val="333333"/>
                </a:solidFill>
                <a:effectLst/>
                <a:highlight>
                  <a:srgbClr val="FFFFFF"/>
                </a:highlight>
                <a:latin typeface="Arial" panose="020B0604020202020204" pitchFamily="34" charset="0"/>
                <a:cs typeface="Arial" panose="020B0604020202020204" pitchFamily="34" charset="0"/>
              </a:rPr>
              <a:t>+provides an insightful look at frequency distribution such as the presence of multiple peaks, skewness, or gaps.</a:t>
            </a:r>
          </a:p>
          <a:p>
            <a:pPr marL="0" indent="0">
              <a:buNone/>
            </a:pPr>
            <a:r>
              <a:rPr lang="en-US" b="0" i="0" dirty="0">
                <a:solidFill>
                  <a:srgbClr val="282829"/>
                </a:solidFill>
                <a:effectLst/>
                <a:highlight>
                  <a:srgbClr val="FFFFFF"/>
                </a:highlight>
                <a:latin typeface="Arial" panose="020B0604020202020204" pitchFamily="34" charset="0"/>
                <a:cs typeface="Arial" panose="020B0604020202020204" pitchFamily="34" charset="0"/>
              </a:rPr>
              <a:t>+Easy interpretation</a:t>
            </a:r>
            <a:endParaRPr lang="en-US" dirty="0">
              <a:solidFill>
                <a:srgbClr val="333333"/>
              </a:solidFill>
              <a:highlight>
                <a:srgbClr val="FFFFFF"/>
              </a:highligh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1373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FFA649-0C74-D99F-56FF-59AE651361BD}"/>
              </a:ext>
            </a:extLst>
          </p:cNvPr>
          <p:cNvSpPr>
            <a:spLocks noGrp="1"/>
          </p:cNvSpPr>
          <p:nvPr>
            <p:ph idx="1"/>
          </p:nvPr>
        </p:nvSpPr>
        <p:spPr>
          <a:xfrm>
            <a:off x="838200" y="1485902"/>
            <a:ext cx="10515600" cy="2503488"/>
          </a:xfrm>
        </p:spPr>
        <p:txBody>
          <a:bodyPr>
            <a:normAutofit/>
          </a:bodyPr>
          <a:lstStyle/>
          <a:p>
            <a:pPr marL="0" indent="0">
              <a:buNone/>
            </a:pPr>
            <a:r>
              <a:rPr lang="en-US" dirty="0">
                <a:latin typeface="Arial" panose="020B0604020202020204" pitchFamily="34" charset="0"/>
                <a:cs typeface="Arial" panose="020B0604020202020204" pitchFamily="34" charset="0"/>
              </a:rPr>
              <a:t>+ Bin selection</a:t>
            </a:r>
          </a:p>
          <a:p>
            <a:pPr marL="0" indent="0">
              <a:buNone/>
            </a:pPr>
            <a:r>
              <a:rPr lang="en-US" dirty="0">
                <a:latin typeface="Arial" panose="020B0604020202020204" pitchFamily="34" charset="0"/>
                <a:cs typeface="Arial" panose="020B0604020202020204" pitchFamily="34" charset="0"/>
              </a:rPr>
              <a:t>+ cannot read exact values because data is grouped into categories</a:t>
            </a:r>
          </a:p>
          <a:p>
            <a:pPr marL="0" indent="0">
              <a:buNone/>
            </a:pPr>
            <a:r>
              <a:rPr lang="en-US" dirty="0">
                <a:latin typeface="Arial" panose="020B0604020202020204" pitchFamily="34" charset="0"/>
                <a:cs typeface="Arial" panose="020B0604020202020204" pitchFamily="34" charset="0"/>
              </a:rPr>
              <a:t>+ Comparing two data sets is more challenging.</a:t>
            </a:r>
          </a:p>
          <a:p>
            <a:pPr marL="0" indent="0">
              <a:buNone/>
            </a:pPr>
            <a:r>
              <a:rPr lang="en-US" dirty="0">
                <a:latin typeface="Arial" panose="020B0604020202020204" pitchFamily="34" charset="0"/>
                <a:cs typeface="Arial" panose="020B0604020202020204" pitchFamily="34" charset="0"/>
              </a:rPr>
              <a:t>+ Only use this method with continuous data.</a:t>
            </a:r>
          </a:p>
        </p:txBody>
      </p:sp>
      <p:sp>
        <p:nvSpPr>
          <p:cNvPr id="6" name="Title 1">
            <a:extLst>
              <a:ext uri="{FF2B5EF4-FFF2-40B4-BE49-F238E27FC236}">
                <a16:creationId xmlns:a16="http://schemas.microsoft.com/office/drawing/2014/main" id="{0A65FE2D-972B-8D38-A113-E0433C740457}"/>
              </a:ext>
            </a:extLst>
          </p:cNvPr>
          <p:cNvSpPr>
            <a:spLocks noGrp="1"/>
          </p:cNvSpPr>
          <p:nvPr>
            <p:ph type="title"/>
          </p:nvPr>
        </p:nvSpPr>
        <p:spPr>
          <a:xfrm>
            <a:off x="838200" y="471490"/>
            <a:ext cx="3748087" cy="814388"/>
          </a:xfrm>
        </p:spPr>
        <p:txBody>
          <a:bodyPr>
            <a:normAutofit fontScale="90000"/>
          </a:bodyPr>
          <a:lstStyle/>
          <a:p>
            <a:r>
              <a:rPr lang="en-US" b="0" i="0" dirty="0">
                <a:solidFill>
                  <a:srgbClr val="333333"/>
                </a:solidFill>
                <a:effectLst/>
                <a:highlight>
                  <a:srgbClr val="FFFFFF"/>
                </a:highlight>
                <a:latin typeface="Arial" panose="020B0604020202020204" pitchFamily="34" charset="0"/>
                <a:cs typeface="Arial" panose="020B0604020202020204" pitchFamily="34" charset="0"/>
              </a:rPr>
              <a:t>Disadvantages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5286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898D-79BE-FBBA-6FEE-62D60CFC1D4D}"/>
              </a:ext>
            </a:extLst>
          </p:cNvPr>
          <p:cNvSpPr>
            <a:spLocks noGrp="1"/>
          </p:cNvSpPr>
          <p:nvPr>
            <p:ph type="title"/>
          </p:nvPr>
        </p:nvSpPr>
        <p:spPr>
          <a:xfrm>
            <a:off x="3875358" y="2962567"/>
            <a:ext cx="4441283" cy="932866"/>
          </a:xfrm>
        </p:spPr>
        <p:txBody>
          <a:bodyPr>
            <a:normAutofit fontScale="90000"/>
          </a:bodyPr>
          <a:lstStyle/>
          <a:p>
            <a:pPr algn="ctr"/>
            <a:r>
              <a:rPr lang="en-US" b="1" dirty="0">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1758674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DBBB1050-D4D4-8350-0510-D3CB765E4F96}"/>
              </a:ext>
            </a:extLst>
          </p:cNvPr>
          <p:cNvSpPr>
            <a:spLocks noGrp="1"/>
          </p:cNvSpPr>
          <p:nvPr>
            <p:ph type="title"/>
          </p:nvPr>
        </p:nvSpPr>
        <p:spPr>
          <a:xfrm>
            <a:off x="1217627" y="338560"/>
            <a:ext cx="8155015" cy="798916"/>
          </a:xfrm>
        </p:spPr>
        <p:txBody>
          <a:bodyPr>
            <a:normAutofit fontScale="90000"/>
          </a:bodyPr>
          <a:lstStyle/>
          <a:p>
            <a:r>
              <a:rPr lang="en-US" b="1" dirty="0">
                <a:latin typeface="Arial" panose="020B0604020202020204" pitchFamily="34" charset="0"/>
                <a:cs typeface="Arial" panose="020B0604020202020204" pitchFamily="34" charset="0"/>
              </a:rPr>
              <a:t>Compare </a:t>
            </a:r>
            <a:r>
              <a:rPr lang="en-US" b="1" dirty="0" err="1">
                <a:latin typeface="Arial" panose="020B0604020202020204" pitchFamily="34" charset="0"/>
                <a:cs typeface="Arial" panose="020B0604020202020204" pitchFamily="34" charset="0"/>
              </a:rPr>
              <a:t>Barplot</a:t>
            </a:r>
            <a:r>
              <a:rPr lang="en-US" b="1" dirty="0">
                <a:latin typeface="Arial" panose="020B0604020202020204" pitchFamily="34" charset="0"/>
                <a:cs typeface="Arial" panose="020B0604020202020204" pitchFamily="34" charset="0"/>
              </a:rPr>
              <a:t> and Histogram</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0E3CF56-072A-8A67-80B1-1DD518049346}"/>
              </a:ext>
            </a:extLst>
          </p:cNvPr>
          <p:cNvPicPr>
            <a:picLocks noChangeAspect="1"/>
          </p:cNvPicPr>
          <p:nvPr/>
        </p:nvPicPr>
        <p:blipFill>
          <a:blip r:embed="rId3"/>
          <a:stretch>
            <a:fillRect/>
          </a:stretch>
        </p:blipFill>
        <p:spPr>
          <a:xfrm>
            <a:off x="2450306" y="1137476"/>
            <a:ext cx="7291387" cy="1840649"/>
          </a:xfrm>
          <a:prstGeom prst="rect">
            <a:avLst/>
          </a:prstGeom>
        </p:spPr>
      </p:pic>
      <p:sp>
        <p:nvSpPr>
          <p:cNvPr id="6" name="TextBox 5">
            <a:extLst>
              <a:ext uri="{FF2B5EF4-FFF2-40B4-BE49-F238E27FC236}">
                <a16:creationId xmlns:a16="http://schemas.microsoft.com/office/drawing/2014/main" id="{93FEE0E0-EA83-5FCB-2386-762C64ED5ECF}"/>
              </a:ext>
            </a:extLst>
          </p:cNvPr>
          <p:cNvSpPr txBox="1"/>
          <p:nvPr/>
        </p:nvSpPr>
        <p:spPr>
          <a:xfrm>
            <a:off x="1217628" y="6179825"/>
            <a:ext cx="8155015" cy="553998"/>
          </a:xfrm>
          <a:prstGeom prst="rect">
            <a:avLst/>
          </a:prstGeom>
          <a:noFill/>
        </p:spPr>
        <p:txBody>
          <a:bodyPr wrap="square">
            <a:spAutoFit/>
          </a:bodyPr>
          <a:lstStyle/>
          <a:p>
            <a:r>
              <a:rPr lang="en-US" sz="1000" dirty="0">
                <a:hlinkClick r:id="rId4"/>
              </a:rPr>
              <a:t>https://byjus.com/maths/histogram/#:~:text=A%20histogram%20is%20used%20to,process%20meets%20the%20customer%20requirements</a:t>
            </a:r>
            <a:r>
              <a:rPr lang="en-US" sz="1000" dirty="0"/>
              <a:t>.</a:t>
            </a:r>
          </a:p>
          <a:p>
            <a:r>
              <a:rPr lang="en-US" sz="1000" dirty="0">
                <a:hlinkClick r:id="rId5"/>
              </a:rPr>
              <a:t>https://getnave.com/blog/histogram-diagram/</a:t>
            </a:r>
            <a:endParaRPr lang="en-US" sz="1000" dirty="0"/>
          </a:p>
          <a:p>
            <a:endParaRPr lang="en-US" sz="1000" dirty="0"/>
          </a:p>
        </p:txBody>
      </p:sp>
      <p:pic>
        <p:nvPicPr>
          <p:cNvPr id="2050" name="Picture 2" descr="Histogram vs bar chart">
            <a:extLst>
              <a:ext uri="{FF2B5EF4-FFF2-40B4-BE49-F238E27FC236}">
                <a16:creationId xmlns:a16="http://schemas.microsoft.com/office/drawing/2014/main" id="{7FF1B824-B3D6-FCAA-B94B-0673DB3455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3366" y="3223263"/>
            <a:ext cx="4129072" cy="271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306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9295C4-C755-0033-642D-422446A498A8}"/>
              </a:ext>
            </a:extLst>
          </p:cNvPr>
          <p:cNvSpPr txBox="1">
            <a:spLocks/>
          </p:cNvSpPr>
          <p:nvPr/>
        </p:nvSpPr>
        <p:spPr>
          <a:xfrm>
            <a:off x="1385887" y="2548731"/>
            <a:ext cx="9420225" cy="17605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BOXPLOT-VIOLINPLOT-BEANPLOT</a:t>
            </a:r>
          </a:p>
        </p:txBody>
      </p:sp>
    </p:spTree>
    <p:extLst>
      <p:ext uri="{BB962C8B-B14F-4D97-AF65-F5344CB8AC3E}">
        <p14:creationId xmlns:p14="http://schemas.microsoft.com/office/powerpoint/2010/main" val="2812469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descr="How to Interpret Barplots - LabXchange">
            <a:extLst>
              <a:ext uri="{FF2B5EF4-FFF2-40B4-BE49-F238E27FC236}">
                <a16:creationId xmlns:a16="http://schemas.microsoft.com/office/drawing/2014/main" id="{F0D9B1C6-65C6-623C-F010-7DAB43C62BBF}"/>
              </a:ext>
            </a:extLst>
          </p:cNvPr>
          <p:cNvSpPr>
            <a:spLocks noChangeAspect="1" noChangeArrowheads="1"/>
          </p:cNvSpPr>
          <p:nvPr/>
        </p:nvSpPr>
        <p:spPr bwMode="auto">
          <a:xfrm>
            <a:off x="7635851" y="3252220"/>
            <a:ext cx="270143" cy="270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Panel A has an example of a barplot used to represent amounts. The y-axis of the barplot is labeled “Number of plants in garden,” and it runs from 0 to 6. There are two bars in this barplot: one bar represents the blue garden and it has a height of 5. Another bar represents the green garden and it has a height of 6. The labels “Blue garden” and “Green garden” are labeled as the 2 data sets or categories of data being compared in this barplot. Panel B has an example of a barplot used to summarize a data set by representing the mean and standard deviation of the data set or category. The y-axis of the barplot is labeled “Plant height,” and it runs from 0 to 6.5 meters. There are 2 bars in this barplot: one bar represents the blue garden and it has a height of 3.0 meters with error bars at 2.5 meters and 3.5 meters, indicating a mean of 3.0 meters and a standard deviation of 0.5 meters. One bar represents the green garden and it has a height of 4.5 meters with error bars at 4.0 meters and 5.0 meters, indicating a mean of 4.5 meters and a standard deviation of 0.5 meters. The labels “Blue garden” and “Green garden” are labeled as the 2 data sets or categories of data being compared in this barplot. Generally, the height of the bar represents the mean. The error bars that extend out of the top of the bar represent 1 standard deviation in each direction from the mean.">
            <a:extLst>
              <a:ext uri="{FF2B5EF4-FFF2-40B4-BE49-F238E27FC236}">
                <a16:creationId xmlns:a16="http://schemas.microsoft.com/office/drawing/2014/main" id="{CB07FE2E-BCAD-00E9-4908-31F61E6F53A8}"/>
              </a:ext>
            </a:extLst>
          </p:cNvPr>
          <p:cNvSpPr>
            <a:spLocks noChangeAspect="1" noChangeArrowheads="1"/>
          </p:cNvSpPr>
          <p:nvPr/>
        </p:nvSpPr>
        <p:spPr bwMode="auto">
          <a:xfrm>
            <a:off x="7788251" y="3404620"/>
            <a:ext cx="270143" cy="270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a:extLst>
              <a:ext uri="{FF2B5EF4-FFF2-40B4-BE49-F238E27FC236}">
                <a16:creationId xmlns:a16="http://schemas.microsoft.com/office/drawing/2014/main" id="{DBBB1050-D4D4-8350-0510-D3CB765E4F96}"/>
              </a:ext>
            </a:extLst>
          </p:cNvPr>
          <p:cNvSpPr>
            <a:spLocks noGrp="1"/>
          </p:cNvSpPr>
          <p:nvPr>
            <p:ph type="title"/>
          </p:nvPr>
        </p:nvSpPr>
        <p:spPr>
          <a:xfrm>
            <a:off x="883958" y="357143"/>
            <a:ext cx="10188855" cy="798916"/>
          </a:xfrm>
        </p:spPr>
        <p:txBody>
          <a:bodyPr>
            <a:normAutofit fontScale="90000"/>
          </a:bodyPr>
          <a:lstStyle/>
          <a:p>
            <a:r>
              <a:rPr lang="en-US" b="1" dirty="0">
                <a:latin typeface="Arial" panose="020B0604020202020204" pitchFamily="34" charset="0"/>
                <a:cs typeface="Arial" panose="020B0604020202020204" pitchFamily="34" charset="0"/>
              </a:rPr>
              <a:t>Components and Interpreting a Box Plot</a:t>
            </a:r>
            <a:endParaRPr lang="en-US" dirty="0">
              <a:latin typeface="Arial" panose="020B0604020202020204" pitchFamily="34" charset="0"/>
              <a:cs typeface="Arial" panose="020B0604020202020204" pitchFamily="34" charset="0"/>
            </a:endParaRPr>
          </a:p>
        </p:txBody>
      </p:sp>
      <p:pic>
        <p:nvPicPr>
          <p:cNvPr id="14338" name="Picture 2" descr="Side-by-side box plots of distributions of body masses of Adelie, Chinstrap, and Gentoo penguins. The distribution of Adelie and Chinstrap penguins' body masses appear to be symmetric with medians around 3750 grams. The median body mass of Gentoo penguins is much higher, around 5000 grams, and the distribution of the body masses of these penguins appears to be somewhat right skewed.">
            <a:extLst>
              <a:ext uri="{FF2B5EF4-FFF2-40B4-BE49-F238E27FC236}">
                <a16:creationId xmlns:a16="http://schemas.microsoft.com/office/drawing/2014/main" id="{843BA265-3B4C-4A6C-B80B-E48A8D245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040" y="1567629"/>
            <a:ext cx="5864201" cy="39094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Boxplot on Normal distribution">
            <a:extLst>
              <a:ext uri="{FF2B5EF4-FFF2-40B4-BE49-F238E27FC236}">
                <a16:creationId xmlns:a16="http://schemas.microsoft.com/office/drawing/2014/main" id="{80135A80-B5EC-082D-C660-31D8DA4A3C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33" r="8110"/>
          <a:stretch/>
        </p:blipFill>
        <p:spPr bwMode="auto">
          <a:xfrm>
            <a:off x="587121" y="1156059"/>
            <a:ext cx="4343400" cy="4462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7E3A8D-C305-49B0-3899-01CF667D89DF}"/>
              </a:ext>
            </a:extLst>
          </p:cNvPr>
          <p:cNvSpPr txBox="1"/>
          <p:nvPr/>
        </p:nvSpPr>
        <p:spPr>
          <a:xfrm>
            <a:off x="1407319" y="6032777"/>
            <a:ext cx="6093618" cy="369332"/>
          </a:xfrm>
          <a:prstGeom prst="rect">
            <a:avLst/>
          </a:prstGeom>
          <a:noFill/>
        </p:spPr>
        <p:txBody>
          <a:bodyPr wrap="square">
            <a:spAutoFit/>
          </a:bodyPr>
          <a:lstStyle/>
          <a:p>
            <a:r>
              <a:rPr lang="en-US" dirty="0"/>
              <a:t>https://byjus.com/maths/box-plot/</a:t>
            </a:r>
          </a:p>
        </p:txBody>
      </p:sp>
    </p:spTree>
    <p:extLst>
      <p:ext uri="{BB962C8B-B14F-4D97-AF65-F5344CB8AC3E}">
        <p14:creationId xmlns:p14="http://schemas.microsoft.com/office/powerpoint/2010/main" val="1012973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C800CC-E6DA-2380-26C6-B97D693D5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1624013"/>
            <a:ext cx="10887075"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1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5D7F-EED3-7E43-9926-236795AFE7CA}"/>
              </a:ext>
            </a:extLst>
          </p:cNvPr>
          <p:cNvSpPr>
            <a:spLocks noGrp="1"/>
          </p:cNvSpPr>
          <p:nvPr>
            <p:ph type="title"/>
          </p:nvPr>
        </p:nvSpPr>
        <p:spPr>
          <a:xfrm>
            <a:off x="781049" y="87709"/>
            <a:ext cx="11020426" cy="1325563"/>
          </a:xfrm>
        </p:spPr>
        <p:txBody>
          <a:bodyPr/>
          <a:lstStyle/>
          <a:p>
            <a:r>
              <a:rPr lang="en-US" b="1" dirty="0">
                <a:latin typeface="Arial" panose="020B0604020202020204" pitchFamily="34" charset="0"/>
                <a:cs typeface="Arial" panose="020B0604020202020204" pitchFamily="34" charset="0"/>
              </a:rPr>
              <a:t>Components of a Violin Plot – Bean Plot</a:t>
            </a:r>
            <a:endParaRPr lang="en-US" dirty="0">
              <a:latin typeface="Arial" panose="020B0604020202020204" pitchFamily="34" charset="0"/>
              <a:cs typeface="Arial" panose="020B0604020202020204" pitchFamily="34" charset="0"/>
            </a:endParaRPr>
          </a:p>
        </p:txBody>
      </p:sp>
      <p:pic>
        <p:nvPicPr>
          <p:cNvPr id="2052" name="Picture 4">
            <a:extLst>
              <a:ext uri="{FF2B5EF4-FFF2-40B4-BE49-F238E27FC236}">
                <a16:creationId xmlns:a16="http://schemas.microsoft.com/office/drawing/2014/main" id="{C1C81241-7E82-C7D0-7E81-5E5CD0EB2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544" y="1524800"/>
            <a:ext cx="4252912" cy="3808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96C889-8DB8-0C7D-E934-7E4A6D1B6C53}"/>
              </a:ext>
            </a:extLst>
          </p:cNvPr>
          <p:cNvSpPr txBox="1"/>
          <p:nvPr/>
        </p:nvSpPr>
        <p:spPr>
          <a:xfrm>
            <a:off x="1918098" y="6144696"/>
            <a:ext cx="6093618" cy="369332"/>
          </a:xfrm>
          <a:prstGeom prst="rect">
            <a:avLst/>
          </a:prstGeom>
          <a:noFill/>
        </p:spPr>
        <p:txBody>
          <a:bodyPr wrap="square">
            <a:spAutoFit/>
          </a:bodyPr>
          <a:lstStyle/>
          <a:p>
            <a:r>
              <a:rPr lang="en-US" dirty="0"/>
              <a:t>https://www.infinityinsight.com/blog/?p=357</a:t>
            </a:r>
          </a:p>
        </p:txBody>
      </p:sp>
    </p:spTree>
    <p:extLst>
      <p:ext uri="{BB962C8B-B14F-4D97-AF65-F5344CB8AC3E}">
        <p14:creationId xmlns:p14="http://schemas.microsoft.com/office/powerpoint/2010/main" val="2651017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A6F07B-5AE9-505E-AA6B-CBBCF3B68F14}"/>
              </a:ext>
            </a:extLst>
          </p:cNvPr>
          <p:cNvPicPr>
            <a:picLocks noChangeAspect="1"/>
          </p:cNvPicPr>
          <p:nvPr/>
        </p:nvPicPr>
        <p:blipFill>
          <a:blip r:embed="rId3"/>
          <a:stretch>
            <a:fillRect/>
          </a:stretch>
        </p:blipFill>
        <p:spPr>
          <a:xfrm>
            <a:off x="4019880" y="3153095"/>
            <a:ext cx="4152237" cy="2695897"/>
          </a:xfrm>
          <a:prstGeom prst="rect">
            <a:avLst/>
          </a:prstGeom>
        </p:spPr>
      </p:pic>
      <p:pic>
        <p:nvPicPr>
          <p:cNvPr id="3074" name="Picture 2" descr="Figure 1">
            <a:extLst>
              <a:ext uri="{FF2B5EF4-FFF2-40B4-BE49-F238E27FC236}">
                <a16:creationId xmlns:a16="http://schemas.microsoft.com/office/drawing/2014/main" id="{61BD0C46-4F2A-2E38-AA87-D5D5F80D9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829" y="389706"/>
            <a:ext cx="6312341" cy="26958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25CE5B-ADA8-E316-4BDE-C331BE3F40C1}"/>
              </a:ext>
            </a:extLst>
          </p:cNvPr>
          <p:cNvSpPr txBox="1"/>
          <p:nvPr/>
        </p:nvSpPr>
        <p:spPr>
          <a:xfrm>
            <a:off x="6632974" y="6191295"/>
            <a:ext cx="4825602" cy="276999"/>
          </a:xfrm>
          <a:prstGeom prst="rect">
            <a:avLst/>
          </a:prstGeom>
          <a:noFill/>
        </p:spPr>
        <p:txBody>
          <a:bodyPr wrap="square">
            <a:spAutoFit/>
          </a:bodyPr>
          <a:lstStyle/>
          <a:p>
            <a:r>
              <a:rPr lang="en-US" sz="1200" dirty="0"/>
              <a:t>https://www.jstatsoft.org/article/view/v028c01</a:t>
            </a:r>
          </a:p>
        </p:txBody>
      </p:sp>
    </p:spTree>
    <p:extLst>
      <p:ext uri="{BB962C8B-B14F-4D97-AF65-F5344CB8AC3E}">
        <p14:creationId xmlns:p14="http://schemas.microsoft.com/office/powerpoint/2010/main" val="976298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565B2E8-BDA1-3222-0F18-129D07421645}"/>
              </a:ext>
            </a:extLst>
          </p:cNvPr>
          <p:cNvGraphicFramePr>
            <a:graphicFrameLocks noGrp="1"/>
          </p:cNvGraphicFramePr>
          <p:nvPr>
            <p:ph idx="1"/>
            <p:extLst>
              <p:ext uri="{D42A27DB-BD31-4B8C-83A1-F6EECF244321}">
                <p14:modId xmlns:p14="http://schemas.microsoft.com/office/powerpoint/2010/main" val="1207121883"/>
              </p:ext>
            </p:extLst>
          </p:nvPr>
        </p:nvGraphicFramePr>
        <p:xfrm>
          <a:off x="723900" y="912495"/>
          <a:ext cx="10515600" cy="4480560"/>
        </p:xfrm>
        <a:graphic>
          <a:graphicData uri="http://schemas.openxmlformats.org/drawingml/2006/table">
            <a:tbl>
              <a:tblPr firstRow="1" bandRow="1">
                <a:tableStyleId>{5C22544A-7EE6-4342-B048-85BDC9FD1C3A}</a:tableStyleId>
              </a:tblPr>
              <a:tblGrid>
                <a:gridCol w="1790700">
                  <a:extLst>
                    <a:ext uri="{9D8B030D-6E8A-4147-A177-3AD203B41FA5}">
                      <a16:colId xmlns:a16="http://schemas.microsoft.com/office/drawing/2014/main" val="4150789705"/>
                    </a:ext>
                  </a:extLst>
                </a:gridCol>
                <a:gridCol w="3157538">
                  <a:extLst>
                    <a:ext uri="{9D8B030D-6E8A-4147-A177-3AD203B41FA5}">
                      <a16:colId xmlns:a16="http://schemas.microsoft.com/office/drawing/2014/main" val="2847140385"/>
                    </a:ext>
                  </a:extLst>
                </a:gridCol>
                <a:gridCol w="2938462">
                  <a:extLst>
                    <a:ext uri="{9D8B030D-6E8A-4147-A177-3AD203B41FA5}">
                      <a16:colId xmlns:a16="http://schemas.microsoft.com/office/drawing/2014/main" val="241263982"/>
                    </a:ext>
                  </a:extLst>
                </a:gridCol>
                <a:gridCol w="2628900">
                  <a:extLst>
                    <a:ext uri="{9D8B030D-6E8A-4147-A177-3AD203B41FA5}">
                      <a16:colId xmlns:a16="http://schemas.microsoft.com/office/drawing/2014/main" val="2410330984"/>
                    </a:ext>
                  </a:extLst>
                </a:gridCol>
              </a:tblGrid>
              <a:tr h="239077">
                <a:tc>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Boxplot</a:t>
                      </a:r>
                    </a:p>
                  </a:txBody>
                  <a:tcPr/>
                </a:tc>
                <a:tc>
                  <a:txBody>
                    <a:bodyPr/>
                    <a:lstStyle/>
                    <a:p>
                      <a:pPr algn="ctr"/>
                      <a:r>
                        <a:rPr lang="en-US" dirty="0">
                          <a:latin typeface="Arial" panose="020B0604020202020204" pitchFamily="34" charset="0"/>
                          <a:cs typeface="Arial" panose="020B0604020202020204" pitchFamily="34" charset="0"/>
                        </a:rPr>
                        <a:t>Violin plot</a:t>
                      </a:r>
                    </a:p>
                  </a:txBody>
                  <a:tcPr/>
                </a:tc>
                <a:tc>
                  <a:txBody>
                    <a:bodyPr/>
                    <a:lstStyle/>
                    <a:p>
                      <a:pPr algn="ctr"/>
                      <a:r>
                        <a:rPr lang="en-US" dirty="0">
                          <a:latin typeface="Arial" panose="020B0604020202020204" pitchFamily="34" charset="0"/>
                          <a:cs typeface="Arial" panose="020B0604020202020204" pitchFamily="34" charset="0"/>
                        </a:rPr>
                        <a:t>Bean plot</a:t>
                      </a:r>
                    </a:p>
                  </a:txBody>
                  <a:tcPr/>
                </a:tc>
                <a:extLst>
                  <a:ext uri="{0D108BD9-81ED-4DB2-BD59-A6C34878D82A}">
                    <a16:rowId xmlns:a16="http://schemas.microsoft.com/office/drawing/2014/main" val="3625254942"/>
                  </a:ext>
                </a:extLst>
              </a:tr>
              <a:tr h="611823">
                <a:tc>
                  <a:txBody>
                    <a:bodyPr/>
                    <a:lstStyle/>
                    <a:p>
                      <a:pPr algn="ctr"/>
                      <a:r>
                        <a:rPr lang="en-US" dirty="0">
                          <a:latin typeface="Arial" panose="020B0604020202020204" pitchFamily="34" charset="0"/>
                          <a:cs typeface="Arial" panose="020B0604020202020204" pitchFamily="34" charset="0"/>
                        </a:rPr>
                        <a:t>Syntax</a:t>
                      </a:r>
                    </a:p>
                  </a:txBody>
                  <a:tcPr anchor="ctr"/>
                </a:tc>
                <a:tc>
                  <a:txBody>
                    <a:bodyPr/>
                    <a:lstStyle/>
                    <a:p>
                      <a:r>
                        <a:rPr lang="en-US" dirty="0" err="1">
                          <a:latin typeface="Arial" panose="020B0604020202020204" pitchFamily="34" charset="0"/>
                          <a:cs typeface="Arial" panose="020B0604020202020204" pitchFamily="34" charset="0"/>
                        </a:rPr>
                        <a:t>Ggplot</a:t>
                      </a:r>
                      <a:r>
                        <a:rPr lang="en-US" dirty="0">
                          <a:latin typeface="Arial" panose="020B0604020202020204" pitchFamily="34" charset="0"/>
                          <a:cs typeface="Arial" panose="020B0604020202020204" pitchFamily="34" charset="0"/>
                        </a:rPr>
                        <a:t>(data, </a:t>
                      </a:r>
                      <a:r>
                        <a:rPr lang="en-US" dirty="0" err="1">
                          <a:latin typeface="Arial" panose="020B0604020202020204" pitchFamily="34" charset="0"/>
                          <a:cs typeface="Arial" panose="020B0604020202020204" pitchFamily="34" charset="0"/>
                        </a:rPr>
                        <a:t>aes</a:t>
                      </a:r>
                      <a:r>
                        <a:rPr lang="en-US" dirty="0">
                          <a:latin typeface="Arial" panose="020B0604020202020204" pitchFamily="34" charset="0"/>
                          <a:cs typeface="Arial" panose="020B0604020202020204" pitchFamily="34" charset="0"/>
                        </a:rPr>
                        <a:t>(x = &lt;CATEGORICAL_VAR&gt;, y = &lt;CONTINUOUS_VAR&gt;)) +   </a:t>
                      </a:r>
                      <a:r>
                        <a:rPr lang="en-US" dirty="0" err="1">
                          <a:latin typeface="Arial" panose="020B0604020202020204" pitchFamily="34" charset="0"/>
                          <a:cs typeface="Arial" panose="020B0604020202020204" pitchFamily="34" charset="0"/>
                        </a:rPr>
                        <a:t>geom_boxplot</a:t>
                      </a:r>
                      <a:r>
                        <a:rPr lang="en-US" dirty="0">
                          <a:latin typeface="Arial" panose="020B0604020202020204" pitchFamily="34" charset="0"/>
                          <a:cs typeface="Arial" panose="020B060402020202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Ggplot</a:t>
                      </a:r>
                      <a:r>
                        <a:rPr lang="en-US" dirty="0">
                          <a:latin typeface="Arial" panose="020B0604020202020204" pitchFamily="34" charset="0"/>
                          <a:cs typeface="Arial" panose="020B0604020202020204" pitchFamily="34" charset="0"/>
                        </a:rPr>
                        <a:t>(data, </a:t>
                      </a:r>
                      <a:r>
                        <a:rPr lang="en-US" dirty="0" err="1">
                          <a:latin typeface="Arial" panose="020B0604020202020204" pitchFamily="34" charset="0"/>
                          <a:cs typeface="Arial" panose="020B0604020202020204" pitchFamily="34" charset="0"/>
                        </a:rPr>
                        <a:t>aes</a:t>
                      </a:r>
                      <a:r>
                        <a:rPr lang="en-US" dirty="0">
                          <a:latin typeface="Arial" panose="020B0604020202020204" pitchFamily="34" charset="0"/>
                          <a:cs typeface="Arial" panose="020B0604020202020204" pitchFamily="34" charset="0"/>
                        </a:rPr>
                        <a:t>(x = &lt;CATEGORICAL_VAR&gt;, y = &lt;CONTINUOUS_VAR&gt;)) + </a:t>
                      </a:r>
                      <a:r>
                        <a:rPr lang="en-US" dirty="0" err="1">
                          <a:latin typeface="Arial" panose="020B0604020202020204" pitchFamily="34" charset="0"/>
                          <a:cs typeface="Arial" panose="020B0604020202020204" pitchFamily="34" charset="0"/>
                        </a:rPr>
                        <a:t>geom_violin</a:t>
                      </a:r>
                      <a:r>
                        <a:rPr lang="en-US" dirty="0">
                          <a:latin typeface="Arial" panose="020B0604020202020204" pitchFamily="34" charset="0"/>
                          <a:cs typeface="Arial" panose="020B060402020202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Install.packages</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Beanplot</a:t>
                      </a:r>
                      <a:r>
                        <a:rPr lang="en-US"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beanplot</a:t>
                      </a:r>
                      <a:r>
                        <a:rPr lang="en-US" dirty="0"/>
                        <a:t>(y ~ x, data = </a:t>
                      </a:r>
                      <a:r>
                        <a:rPr lang="en-US" dirty="0" err="1"/>
                        <a:t>your_data</a:t>
                      </a:r>
                      <a:r>
                        <a:rPr lang="en-US" dirty="0"/>
                        <a:t>, ...)</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98326836"/>
                  </a:ext>
                </a:extLst>
              </a:tr>
              <a:tr h="370840">
                <a:tc>
                  <a:txBody>
                    <a:bodyPr/>
                    <a:lstStyle/>
                    <a:p>
                      <a:pPr algn="ctr"/>
                      <a:r>
                        <a:rPr lang="en-US" dirty="0">
                          <a:latin typeface="Arial" panose="020B0604020202020204" pitchFamily="34" charset="0"/>
                          <a:cs typeface="Arial" panose="020B0604020202020204" pitchFamily="34" charset="0"/>
                        </a:rPr>
                        <a:t>Advantage</a:t>
                      </a:r>
                    </a:p>
                  </a:txBody>
                  <a:tcPr anchor="ctr"/>
                </a:tc>
                <a:tc>
                  <a:txBody>
                    <a:bodyPr/>
                    <a:lstStyle/>
                    <a:p>
                      <a:pPr marL="285750" indent="-285750">
                        <a:buFont typeface="Arial" panose="020B0604020202020204" pitchFamily="34" charset="0"/>
                        <a:buChar char="•"/>
                      </a:pPr>
                      <a:r>
                        <a:rPr lang="en-US" sz="1800" b="0" i="0" kern="1200" dirty="0">
                          <a:solidFill>
                            <a:schemeClr val="dk1"/>
                          </a:solidFill>
                          <a:effectLst/>
                          <a:latin typeface="Arial" panose="020B0604020202020204" pitchFamily="34" charset="0"/>
                          <a:ea typeface="+mn-ea"/>
                          <a:cs typeface="Arial" panose="020B0604020202020204" pitchFamily="34" charset="0"/>
                        </a:rPr>
                        <a:t>Summary statistics, outliers detection</a:t>
                      </a:r>
                    </a:p>
                    <a:p>
                      <a:pPr marL="285750" indent="-285750">
                        <a:buFont typeface="Arial" panose="020B0604020202020204" pitchFamily="34" charset="0"/>
                        <a:buChar char="•"/>
                      </a:pPr>
                      <a:r>
                        <a:rPr lang="en-US" sz="1800" b="0" i="0" kern="1200" dirty="0">
                          <a:solidFill>
                            <a:schemeClr val="dk1"/>
                          </a:solidFill>
                          <a:effectLst/>
                          <a:latin typeface="Arial" panose="020B0604020202020204" pitchFamily="34" charset="0"/>
                          <a:ea typeface="+mn-ea"/>
                          <a:cs typeface="Arial" panose="020B0604020202020204" pitchFamily="34" charset="0"/>
                        </a:rPr>
                        <a:t>Easy visual comparison of multiple datasets or groups.</a:t>
                      </a:r>
                    </a:p>
                  </a:txBody>
                  <a:tcPr/>
                </a:tc>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Like boxplot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Easy to read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Can show true distribution of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Data do not conform to normal distribution</a:t>
                      </a:r>
                      <a:endParaRPr lang="en-US" dirty="0">
                        <a:latin typeface="Arial" panose="020B0604020202020204" pitchFamily="34" charset="0"/>
                        <a:cs typeface="Arial" panose="020B0604020202020204" pitchFamily="34" charset="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729747824"/>
                  </a:ext>
                </a:extLst>
              </a:tr>
              <a:tr h="370840">
                <a:tc>
                  <a:txBody>
                    <a:bodyPr/>
                    <a:lstStyle/>
                    <a:p>
                      <a:pPr algn="ctr"/>
                      <a:r>
                        <a:rPr lang="en-US" dirty="0">
                          <a:latin typeface="Arial" panose="020B0604020202020204" pitchFamily="34" charset="0"/>
                          <a:cs typeface="Arial" panose="020B0604020202020204" pitchFamily="34" charset="0"/>
                        </a:rPr>
                        <a:t>Disadvantage</a:t>
                      </a:r>
                    </a:p>
                  </a:txBody>
                  <a:tcPr anchor="ctr"/>
                </a:tc>
                <a:tc>
                  <a: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Less detail</a:t>
                      </a:r>
                    </a:p>
                    <a:p>
                      <a:pPr marL="285750" indent="-285750">
                        <a:buFont typeface="Arial" panose="020B0604020202020204" pitchFamily="34" charset="0"/>
                        <a:buChar char="•"/>
                      </a:pPr>
                      <a:r>
                        <a:rPr lang="en-US" sz="1800" b="0" i="0" kern="1200" dirty="0">
                          <a:solidFill>
                            <a:schemeClr val="dk1"/>
                          </a:solidFill>
                          <a:effectLst/>
                          <a:latin typeface="Arial" panose="020B0604020202020204" pitchFamily="34" charset="0"/>
                          <a:ea typeface="+mn-ea"/>
                          <a:cs typeface="Arial" panose="020B0604020202020204" pitchFamily="34" charset="0"/>
                        </a:rPr>
                        <a:t>Not used for visualizing relationships or patterns between multiple variables.</a:t>
                      </a:r>
                      <a:endParaRPr lang="en-US" dirty="0">
                        <a:latin typeface="Arial" panose="020B0604020202020204" pitchFamily="34" charset="0"/>
                        <a:cs typeface="Arial" panose="020B0604020202020204" pitchFamily="34" charset="0"/>
                      </a:endParaRPr>
                    </a:p>
                  </a:txBody>
                  <a:tcPr/>
                </a:tc>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Harder to interpret than other simpler plots like boxplots or histograms.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The mirrored density plot can be confusing.</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124923881"/>
                  </a:ext>
                </a:extLst>
              </a:tr>
            </a:tbl>
          </a:graphicData>
        </a:graphic>
      </p:graphicFrame>
    </p:spTree>
    <p:extLst>
      <p:ext uri="{BB962C8B-B14F-4D97-AF65-F5344CB8AC3E}">
        <p14:creationId xmlns:p14="http://schemas.microsoft.com/office/powerpoint/2010/main" val="3067868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898D-79BE-FBBA-6FEE-62D60CFC1D4D}"/>
              </a:ext>
            </a:extLst>
          </p:cNvPr>
          <p:cNvSpPr>
            <a:spLocks noGrp="1"/>
          </p:cNvSpPr>
          <p:nvPr>
            <p:ph type="title"/>
          </p:nvPr>
        </p:nvSpPr>
        <p:spPr>
          <a:xfrm>
            <a:off x="4114799" y="3125787"/>
            <a:ext cx="3962401" cy="606425"/>
          </a:xfrm>
        </p:spPr>
        <p:txBody>
          <a:bodyPr>
            <a:normAutofit fontScale="90000"/>
          </a:bodyPr>
          <a:lstStyle/>
          <a:p>
            <a:pPr algn="ctr"/>
            <a:r>
              <a:rPr lang="en-US" dirty="0"/>
              <a:t>SCATTER PLOT</a:t>
            </a:r>
          </a:p>
        </p:txBody>
      </p:sp>
    </p:spTree>
    <p:extLst>
      <p:ext uri="{BB962C8B-B14F-4D97-AF65-F5344CB8AC3E}">
        <p14:creationId xmlns:p14="http://schemas.microsoft.com/office/powerpoint/2010/main" val="481292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24A358-72A2-4D75-A921-BB9BBDA21A68}"/>
              </a:ext>
            </a:extLst>
          </p:cNvPr>
          <p:cNvPicPr>
            <a:picLocks noChangeAspect="1"/>
          </p:cNvPicPr>
          <p:nvPr/>
        </p:nvPicPr>
        <p:blipFill>
          <a:blip r:embed="rId2"/>
          <a:stretch>
            <a:fillRect/>
          </a:stretch>
        </p:blipFill>
        <p:spPr>
          <a:xfrm>
            <a:off x="3810000" y="1143000"/>
            <a:ext cx="4572000" cy="4572000"/>
          </a:xfrm>
          <a:prstGeom prst="rect">
            <a:avLst/>
          </a:prstGeom>
        </p:spPr>
      </p:pic>
      <p:sp>
        <p:nvSpPr>
          <p:cNvPr id="6" name="Title 1">
            <a:extLst>
              <a:ext uri="{FF2B5EF4-FFF2-40B4-BE49-F238E27FC236}">
                <a16:creationId xmlns:a16="http://schemas.microsoft.com/office/drawing/2014/main" id="{F99B3602-A7AE-5FCD-CEAA-F731DB3ED301}"/>
              </a:ext>
            </a:extLst>
          </p:cNvPr>
          <p:cNvSpPr>
            <a:spLocks noGrp="1"/>
          </p:cNvSpPr>
          <p:nvPr>
            <p:ph type="title"/>
          </p:nvPr>
        </p:nvSpPr>
        <p:spPr>
          <a:xfrm>
            <a:off x="781049" y="87709"/>
            <a:ext cx="10234614" cy="920380"/>
          </a:xfrm>
        </p:spPr>
        <p:txBody>
          <a:bodyPr>
            <a:normAutofit fontScale="90000"/>
          </a:bodyPr>
          <a:lstStyle/>
          <a:p>
            <a:r>
              <a:rPr lang="en-US" b="1" dirty="0">
                <a:latin typeface="Arial" panose="020B0604020202020204" pitchFamily="34" charset="0"/>
                <a:cs typeface="Arial" panose="020B0604020202020204" pitchFamily="34" charset="0"/>
              </a:rPr>
              <a:t>Components and Interpret a Scatter Plot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6395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5D7F-EED3-7E43-9926-236795AFE7CA}"/>
              </a:ext>
            </a:extLst>
          </p:cNvPr>
          <p:cNvSpPr>
            <a:spLocks noGrp="1"/>
          </p:cNvSpPr>
          <p:nvPr>
            <p:ph type="title"/>
          </p:nvPr>
        </p:nvSpPr>
        <p:spPr>
          <a:xfrm>
            <a:off x="781049" y="87709"/>
            <a:ext cx="10655972" cy="920380"/>
          </a:xfrm>
        </p:spPr>
        <p:txBody>
          <a:bodyPr>
            <a:normAutofit fontScale="90000"/>
          </a:bodyPr>
          <a:lstStyle/>
          <a:p>
            <a:r>
              <a:rPr lang="en-US" b="1" dirty="0">
                <a:latin typeface="Arial" panose="020B0604020202020204" pitchFamily="34" charset="0"/>
                <a:cs typeface="Arial" panose="020B0604020202020204" pitchFamily="34" charset="0"/>
              </a:rPr>
              <a:t>Components and Interpret a Scatter Plot</a:t>
            </a:r>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C7878B8C-56A2-8505-F2AB-D41DD5C8B964}"/>
              </a:ext>
            </a:extLst>
          </p:cNvPr>
          <p:cNvPicPr>
            <a:picLocks noChangeAspect="1"/>
          </p:cNvPicPr>
          <p:nvPr/>
        </p:nvPicPr>
        <p:blipFill>
          <a:blip r:embed="rId3"/>
          <a:stretch>
            <a:fillRect/>
          </a:stretch>
        </p:blipFill>
        <p:spPr>
          <a:xfrm>
            <a:off x="353048" y="1008090"/>
            <a:ext cx="5513880" cy="5513880"/>
          </a:xfrm>
          <a:prstGeom prst="rect">
            <a:avLst/>
          </a:prstGeom>
        </p:spPr>
      </p:pic>
      <p:pic>
        <p:nvPicPr>
          <p:cNvPr id="2054" name="Picture 6" descr="Scatter Graphs in Geography - Internet Geography">
            <a:extLst>
              <a:ext uri="{FF2B5EF4-FFF2-40B4-BE49-F238E27FC236}">
                <a16:creationId xmlns:a16="http://schemas.microsoft.com/office/drawing/2014/main" id="{4A54DA95-484C-7F04-EE0D-4B461CB42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472" y="1008089"/>
            <a:ext cx="4303426" cy="43034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A4357C5-8082-3DC0-E138-79BDF917D70D}"/>
              </a:ext>
            </a:extLst>
          </p:cNvPr>
          <p:cNvSpPr txBox="1"/>
          <p:nvPr/>
        </p:nvSpPr>
        <p:spPr>
          <a:xfrm>
            <a:off x="6519472" y="5526745"/>
            <a:ext cx="4917549" cy="646331"/>
          </a:xfrm>
          <a:prstGeom prst="rect">
            <a:avLst/>
          </a:prstGeom>
          <a:noFill/>
        </p:spPr>
        <p:txBody>
          <a:bodyPr wrap="square">
            <a:spAutoFit/>
          </a:bodyPr>
          <a:lstStyle/>
          <a:p>
            <a:r>
              <a:rPr lang="en-US" dirty="0"/>
              <a:t>https://www.internetgeography.net/scatter-graphs-in-geography/</a:t>
            </a:r>
          </a:p>
        </p:txBody>
      </p:sp>
    </p:spTree>
    <p:extLst>
      <p:ext uri="{BB962C8B-B14F-4D97-AF65-F5344CB8AC3E}">
        <p14:creationId xmlns:p14="http://schemas.microsoft.com/office/powerpoint/2010/main" val="4256018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D218-763E-ED20-9747-E2A6756B419B}"/>
              </a:ext>
            </a:extLst>
          </p:cNvPr>
          <p:cNvSpPr>
            <a:spLocks noGrp="1"/>
          </p:cNvSpPr>
          <p:nvPr>
            <p:ph type="title"/>
          </p:nvPr>
        </p:nvSpPr>
        <p:spPr>
          <a:xfrm>
            <a:off x="1026517" y="365125"/>
            <a:ext cx="10515600" cy="1325563"/>
          </a:xfrm>
        </p:spPr>
        <p:txBody>
          <a:bodyPr/>
          <a:lstStyle/>
          <a:p>
            <a:r>
              <a:rPr lang="en-US" dirty="0">
                <a:latin typeface="Arial" panose="020B0604020202020204" pitchFamily="34" charset="0"/>
                <a:cs typeface="Arial" panose="020B0604020202020204" pitchFamily="34" charset="0"/>
              </a:rPr>
              <a:t>Why we need to visualize data?</a:t>
            </a:r>
          </a:p>
        </p:txBody>
      </p:sp>
      <p:pic>
        <p:nvPicPr>
          <p:cNvPr id="7" name="Picture 6">
            <a:extLst>
              <a:ext uri="{FF2B5EF4-FFF2-40B4-BE49-F238E27FC236}">
                <a16:creationId xmlns:a16="http://schemas.microsoft.com/office/drawing/2014/main" id="{FCEC0731-A53B-8F11-5071-880BE4B24021}"/>
              </a:ext>
            </a:extLst>
          </p:cNvPr>
          <p:cNvPicPr>
            <a:picLocks noChangeAspect="1"/>
          </p:cNvPicPr>
          <p:nvPr/>
        </p:nvPicPr>
        <p:blipFill>
          <a:blip r:embed="rId2"/>
          <a:stretch>
            <a:fillRect/>
          </a:stretch>
        </p:blipFill>
        <p:spPr>
          <a:xfrm>
            <a:off x="1673822" y="1690688"/>
            <a:ext cx="4233863" cy="4618759"/>
          </a:xfrm>
          <a:prstGeom prst="rect">
            <a:avLst/>
          </a:prstGeom>
        </p:spPr>
      </p:pic>
      <p:pic>
        <p:nvPicPr>
          <p:cNvPr id="8" name="Picture 7">
            <a:extLst>
              <a:ext uri="{FF2B5EF4-FFF2-40B4-BE49-F238E27FC236}">
                <a16:creationId xmlns:a16="http://schemas.microsoft.com/office/drawing/2014/main" id="{D2EEC3E1-145A-C333-6C3B-A2B2E752F32A}"/>
              </a:ext>
            </a:extLst>
          </p:cNvPr>
          <p:cNvPicPr>
            <a:picLocks noChangeAspect="1"/>
          </p:cNvPicPr>
          <p:nvPr/>
        </p:nvPicPr>
        <p:blipFill>
          <a:blip r:embed="rId3"/>
          <a:stretch>
            <a:fillRect/>
          </a:stretch>
        </p:blipFill>
        <p:spPr>
          <a:xfrm>
            <a:off x="6743307" y="1690688"/>
            <a:ext cx="4366354" cy="4366354"/>
          </a:xfrm>
          <a:prstGeom prst="rect">
            <a:avLst/>
          </a:prstGeom>
        </p:spPr>
      </p:pic>
    </p:spTree>
    <p:extLst>
      <p:ext uri="{BB962C8B-B14F-4D97-AF65-F5344CB8AC3E}">
        <p14:creationId xmlns:p14="http://schemas.microsoft.com/office/powerpoint/2010/main" val="2845321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5D7F-EED3-7E43-9926-236795AFE7CA}"/>
              </a:ext>
            </a:extLst>
          </p:cNvPr>
          <p:cNvSpPr>
            <a:spLocks noGrp="1"/>
          </p:cNvSpPr>
          <p:nvPr>
            <p:ph type="title"/>
          </p:nvPr>
        </p:nvSpPr>
        <p:spPr>
          <a:xfrm>
            <a:off x="781049" y="87709"/>
            <a:ext cx="10120314" cy="920380"/>
          </a:xfrm>
        </p:spPr>
        <p:txBody>
          <a:bodyPr>
            <a:normAutofit fontScale="90000"/>
          </a:bodyPr>
          <a:lstStyle/>
          <a:p>
            <a:r>
              <a:rPr lang="en-US" b="1" dirty="0">
                <a:latin typeface="Arial" panose="020B0604020202020204" pitchFamily="34" charset="0"/>
                <a:cs typeface="Arial" panose="020B0604020202020204" pitchFamily="34" charset="0"/>
              </a:rPr>
              <a:t>Components and Interpret a Scatter Plot</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9F7BBF8-343C-3DE5-9D63-0FC44664DBAE}"/>
              </a:ext>
            </a:extLst>
          </p:cNvPr>
          <p:cNvPicPr>
            <a:picLocks noChangeAspect="1"/>
          </p:cNvPicPr>
          <p:nvPr/>
        </p:nvPicPr>
        <p:blipFill>
          <a:blip r:embed="rId3"/>
          <a:stretch>
            <a:fillRect/>
          </a:stretch>
        </p:blipFill>
        <p:spPr>
          <a:xfrm>
            <a:off x="1171730" y="1172978"/>
            <a:ext cx="5214079" cy="5214079"/>
          </a:xfrm>
          <a:prstGeom prst="rect">
            <a:avLst/>
          </a:prstGeom>
        </p:spPr>
      </p:pic>
    </p:spTree>
    <p:extLst>
      <p:ext uri="{BB962C8B-B14F-4D97-AF65-F5344CB8AC3E}">
        <p14:creationId xmlns:p14="http://schemas.microsoft.com/office/powerpoint/2010/main" val="2404335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F180-2827-DE04-EE83-219FBA5D0362}"/>
              </a:ext>
            </a:extLst>
          </p:cNvPr>
          <p:cNvSpPr>
            <a:spLocks noGrp="1"/>
          </p:cNvSpPr>
          <p:nvPr>
            <p:ph type="title"/>
          </p:nvPr>
        </p:nvSpPr>
        <p:spPr>
          <a:xfrm>
            <a:off x="838199" y="403225"/>
            <a:ext cx="3376613" cy="939801"/>
          </a:xfrm>
        </p:spPr>
        <p:txBody>
          <a:bodyPr>
            <a:normAutofit/>
          </a:bodyPr>
          <a:lstStyle/>
          <a:p>
            <a:pPr algn="just"/>
            <a:r>
              <a:rPr lang="en-US" dirty="0">
                <a:latin typeface="Arial" panose="020B0604020202020204" pitchFamily="34" charset="0"/>
                <a:cs typeface="Arial" panose="020B0604020202020204" pitchFamily="34" charset="0"/>
              </a:rPr>
              <a:t>Advantages</a:t>
            </a:r>
          </a:p>
        </p:txBody>
      </p:sp>
      <p:sp>
        <p:nvSpPr>
          <p:cNvPr id="3" name="Content Placeholder 2">
            <a:extLst>
              <a:ext uri="{FF2B5EF4-FFF2-40B4-BE49-F238E27FC236}">
                <a16:creationId xmlns:a16="http://schemas.microsoft.com/office/drawing/2014/main" id="{C0FFA649-0C74-D99F-56FF-59AE651361BD}"/>
              </a:ext>
            </a:extLst>
          </p:cNvPr>
          <p:cNvSpPr>
            <a:spLocks noGrp="1"/>
          </p:cNvSpPr>
          <p:nvPr>
            <p:ph idx="1"/>
          </p:nvPr>
        </p:nvSpPr>
        <p:spPr>
          <a:xfrm>
            <a:off x="838199" y="1485901"/>
            <a:ext cx="10515600" cy="1303338"/>
          </a:xfrm>
        </p:spPr>
        <p:txBody>
          <a:bodyPr>
            <a:normAutofit fontScale="92500" lnSpcReduction="10000"/>
          </a:bodyPr>
          <a:lstStyle/>
          <a:p>
            <a:r>
              <a:rPr lang="en-US" i="0" dirty="0">
                <a:solidFill>
                  <a:srgbClr val="333333"/>
                </a:solidFill>
                <a:effectLst/>
                <a:highlight>
                  <a:srgbClr val="FFFFFF"/>
                </a:highlight>
                <a:latin typeface="Arial" panose="020B0604020202020204" pitchFamily="34" charset="0"/>
                <a:cs typeface="Arial" panose="020B0604020202020204" pitchFamily="34" charset="0"/>
              </a:rPr>
              <a:t>easy to create and understand</a:t>
            </a:r>
          </a:p>
          <a:p>
            <a:r>
              <a:rPr lang="en-US" i="0" dirty="0">
                <a:solidFill>
                  <a:srgbClr val="333333"/>
                </a:solidFill>
                <a:effectLst/>
                <a:highlight>
                  <a:srgbClr val="FFFFFF"/>
                </a:highlight>
                <a:latin typeface="Arial" panose="020B0604020202020204" pitchFamily="34" charset="0"/>
                <a:cs typeface="Arial" panose="020B0604020202020204" pitchFamily="34" charset="0"/>
              </a:rPr>
              <a:t>identify patterns or relationships between variables </a:t>
            </a:r>
          </a:p>
          <a:p>
            <a:r>
              <a:rPr lang="en-US" i="0" dirty="0">
                <a:solidFill>
                  <a:srgbClr val="333333"/>
                </a:solidFill>
                <a:effectLst/>
                <a:highlight>
                  <a:srgbClr val="FFFFFF"/>
                </a:highlight>
                <a:latin typeface="Arial" panose="020B0604020202020204" pitchFamily="34" charset="0"/>
                <a:cs typeface="Arial" panose="020B0604020202020204" pitchFamily="34" charset="0"/>
              </a:rPr>
              <a:t>identify correlation</a:t>
            </a:r>
          </a:p>
          <a:p>
            <a:endParaRPr lang="en-US" i="0" dirty="0">
              <a:solidFill>
                <a:srgbClr val="333333"/>
              </a:solidFill>
              <a:effectLst/>
              <a:highlight>
                <a:srgbClr val="FFFFFF"/>
              </a:highlight>
              <a:latin typeface="Arial" panose="020B0604020202020204" pitchFamily="34" charset="0"/>
              <a:cs typeface="Arial" panose="020B0604020202020204" pitchFamily="34" charset="0"/>
            </a:endParaRPr>
          </a:p>
          <a:p>
            <a:endParaRPr lang="en-US" i="0" dirty="0">
              <a:solidFill>
                <a:srgbClr val="333333"/>
              </a:solidFill>
              <a:effectLst/>
              <a:highlight>
                <a:srgbClr val="FFFF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2937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8449-3160-C3CA-4F7D-1873F4B7607B}"/>
              </a:ext>
            </a:extLst>
          </p:cNvPr>
          <p:cNvSpPr>
            <a:spLocks noGrp="1"/>
          </p:cNvSpPr>
          <p:nvPr>
            <p:ph type="title"/>
          </p:nvPr>
        </p:nvSpPr>
        <p:spPr/>
        <p:txBody>
          <a:bodyPr/>
          <a:lstStyle/>
          <a:p>
            <a:r>
              <a:rPr lang="en-US" b="1" i="0" dirty="0">
                <a:solidFill>
                  <a:srgbClr val="333333"/>
                </a:solidFill>
                <a:effectLst/>
                <a:highlight>
                  <a:srgbClr val="FFFFFF"/>
                </a:highlight>
                <a:latin typeface="Arial" panose="020B0604020202020204" pitchFamily="34" charset="0"/>
                <a:cs typeface="Arial" panose="020B0604020202020204" pitchFamily="34" charset="0"/>
              </a:rPr>
              <a:t>Disadvantages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9AE5EEE-AF38-3641-C4E6-BDF4E05B132B}"/>
              </a:ext>
            </a:extLst>
          </p:cNvPr>
          <p:cNvSpPr>
            <a:spLocks noGrp="1"/>
          </p:cNvSpPr>
          <p:nvPr>
            <p:ph idx="1"/>
          </p:nvPr>
        </p:nvSpPr>
        <p:spPr/>
        <p:txBody>
          <a:bodyPr/>
          <a:lstStyle/>
          <a:p>
            <a:pPr marL="0" indent="0">
              <a:buNone/>
            </a:pPr>
            <a:r>
              <a:rPr lang="en-US" i="0" dirty="0">
                <a:effectLst/>
                <a:highlight>
                  <a:srgbClr val="FFFFFF"/>
                </a:highlight>
                <a:latin typeface="Arial" panose="020B0604020202020204" pitchFamily="34" charset="0"/>
                <a:cs typeface="Arial" panose="020B0604020202020204" pitchFamily="34" charset="0"/>
              </a:rPr>
              <a:t>plots can become cluttered with a large number of data points, making it difficult to interpret the plot.</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Overplotting: d</a:t>
            </a:r>
            <a:r>
              <a:rPr lang="en-US" i="0" dirty="0">
                <a:effectLst/>
                <a:highlight>
                  <a:srgbClr val="FFFFFF"/>
                </a:highlight>
                <a:latin typeface="Arial" panose="020B0604020202020204" pitchFamily="34" charset="0"/>
                <a:cs typeface="Arial" panose="020B0604020202020204" pitchFamily="34" charset="0"/>
              </a:rPr>
              <a:t>ata points overlap to a degree where we have difficulty seeing relationships between points and variables.</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768C946-22E0-D515-6EB2-72DB9741DEF1}"/>
              </a:ext>
            </a:extLst>
          </p:cNvPr>
          <p:cNvPicPr>
            <a:picLocks noChangeAspect="1"/>
          </p:cNvPicPr>
          <p:nvPr/>
        </p:nvPicPr>
        <p:blipFill>
          <a:blip r:embed="rId3"/>
          <a:stretch>
            <a:fillRect/>
          </a:stretch>
        </p:blipFill>
        <p:spPr>
          <a:xfrm>
            <a:off x="3315791" y="3969799"/>
            <a:ext cx="5560418" cy="2098862"/>
          </a:xfrm>
          <a:prstGeom prst="rect">
            <a:avLst/>
          </a:prstGeom>
        </p:spPr>
      </p:pic>
    </p:spTree>
    <p:extLst>
      <p:ext uri="{BB962C8B-B14F-4D97-AF65-F5344CB8AC3E}">
        <p14:creationId xmlns:p14="http://schemas.microsoft.com/office/powerpoint/2010/main" val="159781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E7AE9F-D014-25D4-F86D-BBAFC1F90375}"/>
              </a:ext>
            </a:extLst>
          </p:cNvPr>
          <p:cNvSpPr>
            <a:spLocks noGrp="1"/>
          </p:cNvSpPr>
          <p:nvPr>
            <p:ph type="title"/>
          </p:nvPr>
        </p:nvSpPr>
        <p:spPr>
          <a:xfrm>
            <a:off x="2521743" y="3037085"/>
            <a:ext cx="7148513" cy="783829"/>
          </a:xfrm>
        </p:spPr>
        <p:txBody>
          <a:bodyPr/>
          <a:lstStyle/>
          <a:p>
            <a:pPr algn="ctr"/>
            <a:r>
              <a:rPr lang="en-US" b="1" dirty="0">
                <a:latin typeface="Arial" panose="020B0604020202020204" pitchFamily="34" charset="0"/>
                <a:cs typeface="Arial" panose="020B0604020202020204" pitchFamily="34" charset="0"/>
              </a:rPr>
              <a:t>Take home messages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2340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8558C5-6A1B-E1F6-73DA-1D69949697F9}"/>
              </a:ext>
            </a:extLst>
          </p:cNvPr>
          <p:cNvSpPr>
            <a:spLocks noGrp="1"/>
          </p:cNvSpPr>
          <p:nvPr>
            <p:ph idx="1"/>
          </p:nvPr>
        </p:nvSpPr>
        <p:spPr>
          <a:xfrm>
            <a:off x="1014412" y="575523"/>
            <a:ext cx="10163175" cy="4393698"/>
          </a:xfrm>
        </p:spPr>
        <p:txBody>
          <a:bodyPr>
            <a:normAutofit/>
          </a:bodyPr>
          <a:lstStyle/>
          <a:p>
            <a:pPr algn="just"/>
            <a:r>
              <a:rPr lang="en-US" dirty="0">
                <a:latin typeface="Arial" panose="020B0604020202020204" pitchFamily="34" charset="0"/>
                <a:cs typeface="Arial" panose="020B0604020202020204" pitchFamily="34" charset="0"/>
              </a:rPr>
              <a:t> ggplot2 is an R package for producing statistical, or data, graphics.</a:t>
            </a:r>
          </a:p>
          <a:p>
            <a:pPr algn="just"/>
            <a:r>
              <a:rPr lang="en-US" dirty="0">
                <a:latin typeface="Arial" panose="020B0604020202020204" pitchFamily="34" charset="0"/>
                <a:cs typeface="Arial" panose="020B0604020202020204" pitchFamily="34" charset="0"/>
              </a:rPr>
              <a:t>easy to learn with basic syntax: </a:t>
            </a:r>
            <a:r>
              <a:rPr lang="en-US" dirty="0" err="1">
                <a:latin typeface="Arial" panose="020B0604020202020204" pitchFamily="34" charset="0"/>
                <a:cs typeface="Arial" panose="020B0604020202020204" pitchFamily="34" charset="0"/>
              </a:rPr>
              <a:t>ggplppt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data,aes</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x,y</a:t>
            </a:r>
            <a:r>
              <a:rPr lang="en-US" dirty="0">
                <a:latin typeface="Arial" panose="020B0604020202020204" pitchFamily="34" charset="0"/>
                <a:cs typeface="Arial" panose="020B0604020202020204" pitchFamily="34" charset="0"/>
              </a:rPr>
              <a:t>))</a:t>
            </a:r>
          </a:p>
          <a:p>
            <a:pPr algn="just"/>
            <a:r>
              <a:rPr lang="en-US" dirty="0">
                <a:latin typeface="Arial" panose="020B0604020202020204" pitchFamily="34" charset="0"/>
                <a:cs typeface="Arial" panose="020B0604020202020204" pitchFamily="34" charset="0"/>
              </a:rPr>
              <a:t>Use appropriate plot with type of data</a:t>
            </a:r>
          </a:p>
          <a:p>
            <a:pPr algn="just"/>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EAE1740-885D-D150-6FF5-9CCBF0A7F536}"/>
              </a:ext>
            </a:extLst>
          </p:cNvPr>
          <p:cNvPicPr>
            <a:picLocks noChangeAspect="1"/>
          </p:cNvPicPr>
          <p:nvPr/>
        </p:nvPicPr>
        <p:blipFill>
          <a:blip r:embed="rId3"/>
          <a:stretch>
            <a:fillRect/>
          </a:stretch>
        </p:blipFill>
        <p:spPr>
          <a:xfrm>
            <a:off x="4329460" y="2414787"/>
            <a:ext cx="3302180" cy="3867690"/>
          </a:xfrm>
          <a:prstGeom prst="rect">
            <a:avLst/>
          </a:prstGeom>
        </p:spPr>
      </p:pic>
      <p:pic>
        <p:nvPicPr>
          <p:cNvPr id="7" name="Picture 6">
            <a:extLst>
              <a:ext uri="{FF2B5EF4-FFF2-40B4-BE49-F238E27FC236}">
                <a16:creationId xmlns:a16="http://schemas.microsoft.com/office/drawing/2014/main" id="{5129DAF7-2743-82BB-6B1D-B754643DE38F}"/>
              </a:ext>
            </a:extLst>
          </p:cNvPr>
          <p:cNvPicPr>
            <a:picLocks noChangeAspect="1"/>
          </p:cNvPicPr>
          <p:nvPr/>
        </p:nvPicPr>
        <p:blipFill>
          <a:blip r:embed="rId4"/>
          <a:stretch>
            <a:fillRect/>
          </a:stretch>
        </p:blipFill>
        <p:spPr>
          <a:xfrm>
            <a:off x="956808" y="2414787"/>
            <a:ext cx="3181794" cy="3867690"/>
          </a:xfrm>
          <a:prstGeom prst="rect">
            <a:avLst/>
          </a:prstGeom>
        </p:spPr>
      </p:pic>
      <p:pic>
        <p:nvPicPr>
          <p:cNvPr id="8" name="Picture 7">
            <a:extLst>
              <a:ext uri="{FF2B5EF4-FFF2-40B4-BE49-F238E27FC236}">
                <a16:creationId xmlns:a16="http://schemas.microsoft.com/office/drawing/2014/main" id="{DBECD6B6-EFF2-06DC-6FFB-85D7A59D2F30}"/>
              </a:ext>
            </a:extLst>
          </p:cNvPr>
          <p:cNvPicPr>
            <a:picLocks noChangeAspect="1"/>
          </p:cNvPicPr>
          <p:nvPr/>
        </p:nvPicPr>
        <p:blipFill>
          <a:blip r:embed="rId5"/>
          <a:stretch>
            <a:fillRect/>
          </a:stretch>
        </p:blipFill>
        <p:spPr>
          <a:xfrm>
            <a:off x="7631640" y="2414787"/>
            <a:ext cx="3545947" cy="3757015"/>
          </a:xfrm>
          <a:prstGeom prst="rect">
            <a:avLst/>
          </a:prstGeom>
        </p:spPr>
      </p:pic>
    </p:spTree>
    <p:extLst>
      <p:ext uri="{BB962C8B-B14F-4D97-AF65-F5344CB8AC3E}">
        <p14:creationId xmlns:p14="http://schemas.microsoft.com/office/powerpoint/2010/main" val="3055524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321359-5828-6E28-3FF4-252D8D093D73}"/>
              </a:ext>
            </a:extLst>
          </p:cNvPr>
          <p:cNvPicPr>
            <a:picLocks noChangeAspect="1"/>
          </p:cNvPicPr>
          <p:nvPr/>
        </p:nvPicPr>
        <p:blipFill>
          <a:blip r:embed="rId2"/>
          <a:stretch>
            <a:fillRect/>
          </a:stretch>
        </p:blipFill>
        <p:spPr>
          <a:xfrm>
            <a:off x="764497" y="294572"/>
            <a:ext cx="11152682" cy="5816735"/>
          </a:xfrm>
          <a:prstGeom prst="rect">
            <a:avLst/>
          </a:prstGeom>
        </p:spPr>
      </p:pic>
      <p:sp>
        <p:nvSpPr>
          <p:cNvPr id="7" name="TextBox 6">
            <a:extLst>
              <a:ext uri="{FF2B5EF4-FFF2-40B4-BE49-F238E27FC236}">
                <a16:creationId xmlns:a16="http://schemas.microsoft.com/office/drawing/2014/main" id="{716B9530-6115-6172-C099-BE3EE65398F8}"/>
              </a:ext>
            </a:extLst>
          </p:cNvPr>
          <p:cNvSpPr txBox="1"/>
          <p:nvPr/>
        </p:nvSpPr>
        <p:spPr>
          <a:xfrm>
            <a:off x="469693" y="6314017"/>
            <a:ext cx="9933482" cy="369332"/>
          </a:xfrm>
          <a:prstGeom prst="rect">
            <a:avLst/>
          </a:prstGeom>
          <a:noFill/>
        </p:spPr>
        <p:txBody>
          <a:bodyPr wrap="square">
            <a:spAutoFit/>
          </a:bodyPr>
          <a:lstStyle/>
          <a:p>
            <a:r>
              <a:rPr lang="en-US" dirty="0"/>
              <a:t>https://www.maths.usyd.edu.au/u/UG/SM/STAT3022/r/current/Misc/data-visualization-2.1.pdf</a:t>
            </a:r>
          </a:p>
        </p:txBody>
      </p:sp>
    </p:spTree>
    <p:extLst>
      <p:ext uri="{BB962C8B-B14F-4D97-AF65-F5344CB8AC3E}">
        <p14:creationId xmlns:p14="http://schemas.microsoft.com/office/powerpoint/2010/main" val="3966275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A21ACA7-1347-F9B9-5955-8BD98AFD8777}"/>
              </a:ext>
            </a:extLst>
          </p:cNvPr>
          <p:cNvSpPr>
            <a:spLocks noGrp="1"/>
          </p:cNvSpPr>
          <p:nvPr>
            <p:ph type="title"/>
          </p:nvPr>
        </p:nvSpPr>
        <p:spPr>
          <a:xfrm>
            <a:off x="2521743" y="3037085"/>
            <a:ext cx="7148513" cy="783829"/>
          </a:xfrm>
        </p:spPr>
        <p:txBody>
          <a:bodyPr/>
          <a:lstStyle/>
          <a:p>
            <a:pPr algn="ctr"/>
            <a:r>
              <a:rPr lang="en-US" b="1" dirty="0"/>
              <a:t>Thanks for your listening</a:t>
            </a:r>
            <a:endParaRPr lang="en-US" dirty="0"/>
          </a:p>
        </p:txBody>
      </p:sp>
    </p:spTree>
    <p:extLst>
      <p:ext uri="{BB962C8B-B14F-4D97-AF65-F5344CB8AC3E}">
        <p14:creationId xmlns:p14="http://schemas.microsoft.com/office/powerpoint/2010/main" val="4189680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8558C5-6A1B-E1F6-73DA-1D69949697F9}"/>
              </a:ext>
            </a:extLst>
          </p:cNvPr>
          <p:cNvSpPr>
            <a:spLocks noGrp="1"/>
          </p:cNvSpPr>
          <p:nvPr>
            <p:ph idx="1"/>
          </p:nvPr>
        </p:nvSpPr>
        <p:spPr>
          <a:xfrm>
            <a:off x="838199" y="1397502"/>
            <a:ext cx="10163175" cy="4393698"/>
          </a:xfrm>
        </p:spPr>
        <p:txBody>
          <a:bodyPr>
            <a:normAutofit/>
          </a:bodyPr>
          <a:lstStyle/>
          <a:p>
            <a:pPr algn="just"/>
            <a:r>
              <a:rPr lang="en-US" dirty="0">
                <a:latin typeface="Arial" panose="020B0604020202020204" pitchFamily="34" charset="0"/>
                <a:cs typeface="Arial" panose="020B0604020202020204" pitchFamily="34" charset="0"/>
              </a:rPr>
              <a:t> ggplot2 is an R package for producing statistical, or data, graphics.</a:t>
            </a:r>
          </a:p>
          <a:p>
            <a:pPr algn="just"/>
            <a:r>
              <a:rPr lang="en-US" dirty="0">
                <a:latin typeface="Arial" panose="020B0604020202020204" pitchFamily="34" charset="0"/>
                <a:cs typeface="Arial" panose="020B0604020202020204" pitchFamily="34" charset="0"/>
              </a:rPr>
              <a:t>easy to learn: there is a simple set of core principles and there are very few special cases.</a:t>
            </a:r>
          </a:p>
          <a:p>
            <a:pPr algn="just"/>
            <a:r>
              <a:rPr lang="en-US" dirty="0">
                <a:latin typeface="Arial" panose="020B0604020202020204" pitchFamily="34" charset="0"/>
                <a:cs typeface="Arial" panose="020B0604020202020204" pitchFamily="34" charset="0"/>
              </a:rPr>
              <a:t>provides beautiful, hassle-free plots</a:t>
            </a:r>
          </a:p>
          <a:p>
            <a:pPr algn="just"/>
            <a:r>
              <a:rPr lang="en-US" dirty="0" err="1">
                <a:latin typeface="Arial" panose="020B0604020202020204" pitchFamily="34" charset="0"/>
                <a:cs typeface="Arial" panose="020B0604020202020204" pitchFamily="34" charset="0"/>
              </a:rPr>
              <a:t>Install.packages</a:t>
            </a:r>
            <a:r>
              <a:rPr lang="en-US" dirty="0">
                <a:latin typeface="Arial" panose="020B0604020202020204" pitchFamily="34" charset="0"/>
                <a:cs typeface="Arial" panose="020B0604020202020204" pitchFamily="34" charset="0"/>
              </a:rPr>
              <a:t>(“ggplot2”)</a:t>
            </a:r>
          </a:p>
          <a:p>
            <a:pPr algn="just"/>
            <a:r>
              <a:rPr lang="en-US" dirty="0">
                <a:latin typeface="Arial" panose="020B0604020202020204" pitchFamily="34" charset="0"/>
                <a:cs typeface="Arial" panose="020B0604020202020204" pitchFamily="34" charset="0"/>
              </a:rPr>
              <a:t>Library(ggplot2)</a:t>
            </a:r>
          </a:p>
          <a:p>
            <a:pPr algn="just"/>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028F9BE-C003-3790-5A3A-D4C3E79A0FFC}"/>
              </a:ext>
            </a:extLst>
          </p:cNvPr>
          <p:cNvSpPr>
            <a:spLocks noGrp="1"/>
          </p:cNvSpPr>
          <p:nvPr>
            <p:ph type="title"/>
          </p:nvPr>
        </p:nvSpPr>
        <p:spPr>
          <a:xfrm>
            <a:off x="838199" y="235034"/>
            <a:ext cx="2065421" cy="1032377"/>
          </a:xfrm>
        </p:spPr>
        <p:txBody>
          <a:bodyPr>
            <a:normAutofit/>
          </a:bodyPr>
          <a:lstStyle/>
          <a:p>
            <a:r>
              <a:rPr lang="en-US" dirty="0">
                <a:latin typeface="Arial" panose="020B0604020202020204" pitchFamily="34" charset="0"/>
                <a:cs typeface="Arial" panose="020B0604020202020204" pitchFamily="34" charset="0"/>
              </a:rPr>
              <a:t>ggplot2</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978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23"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D75C7052-436B-7212-7422-B4869BD3D20D}"/>
              </a:ext>
            </a:extLst>
          </p:cNvPr>
          <p:cNvPicPr>
            <a:picLocks noChangeAspect="1"/>
          </p:cNvPicPr>
          <p:nvPr/>
        </p:nvPicPr>
        <p:blipFill>
          <a:blip r:embed="rId3"/>
          <a:stretch>
            <a:fillRect/>
          </a:stretch>
        </p:blipFill>
        <p:spPr>
          <a:xfrm>
            <a:off x="6557534" y="954451"/>
            <a:ext cx="3960724" cy="1462012"/>
          </a:xfrm>
          <a:prstGeom prst="rect">
            <a:avLst/>
          </a:prstGeom>
        </p:spPr>
      </p:pic>
      <p:pic>
        <p:nvPicPr>
          <p:cNvPr id="4" name="Picture 3">
            <a:extLst>
              <a:ext uri="{FF2B5EF4-FFF2-40B4-BE49-F238E27FC236}">
                <a16:creationId xmlns:a16="http://schemas.microsoft.com/office/drawing/2014/main" id="{44FDB4A8-B967-158E-160E-C21A27C9E3DB}"/>
              </a:ext>
            </a:extLst>
          </p:cNvPr>
          <p:cNvPicPr>
            <a:picLocks noChangeAspect="1"/>
          </p:cNvPicPr>
          <p:nvPr/>
        </p:nvPicPr>
        <p:blipFill>
          <a:blip r:embed="rId4"/>
          <a:stretch>
            <a:fillRect/>
          </a:stretch>
        </p:blipFill>
        <p:spPr>
          <a:xfrm>
            <a:off x="6564885" y="3054176"/>
            <a:ext cx="4999274" cy="1358292"/>
          </a:xfrm>
          <a:prstGeom prst="rect">
            <a:avLst/>
          </a:prstGeom>
        </p:spPr>
      </p:pic>
      <p:pic>
        <p:nvPicPr>
          <p:cNvPr id="10" name="Picture 9">
            <a:extLst>
              <a:ext uri="{FF2B5EF4-FFF2-40B4-BE49-F238E27FC236}">
                <a16:creationId xmlns:a16="http://schemas.microsoft.com/office/drawing/2014/main" id="{89ED9421-43E8-FB84-26A2-17A8BD24215A}"/>
              </a:ext>
            </a:extLst>
          </p:cNvPr>
          <p:cNvPicPr>
            <a:picLocks noChangeAspect="1"/>
          </p:cNvPicPr>
          <p:nvPr/>
        </p:nvPicPr>
        <p:blipFill rotWithShape="1">
          <a:blip r:embed="rId5"/>
          <a:srcRect r="27983"/>
          <a:stretch/>
        </p:blipFill>
        <p:spPr>
          <a:xfrm>
            <a:off x="6525879" y="4823052"/>
            <a:ext cx="4997749" cy="1358292"/>
          </a:xfrm>
          <a:prstGeom prst="rect">
            <a:avLst/>
          </a:prstGeom>
        </p:spPr>
      </p:pic>
      <p:grpSp>
        <p:nvGrpSpPr>
          <p:cNvPr id="26" name="Group 2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7" name="Freeform: Shape 2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C5B9362-D4D0-EBB7-837C-105E1E460E87}"/>
              </a:ext>
            </a:extLst>
          </p:cNvPr>
          <p:cNvSpPr>
            <a:spLocks noGrp="1"/>
          </p:cNvSpPr>
          <p:nvPr>
            <p:ph type="title"/>
          </p:nvPr>
        </p:nvSpPr>
        <p:spPr>
          <a:xfrm>
            <a:off x="786385" y="841249"/>
            <a:ext cx="4827936" cy="2587751"/>
          </a:xfrm>
        </p:spPr>
        <p:txBody>
          <a:bodyPr anchor="b">
            <a:normAutofit/>
          </a:bodyPr>
          <a:lstStyle/>
          <a:p>
            <a:r>
              <a:rPr lang="en-US" sz="4800" dirty="0">
                <a:solidFill>
                  <a:schemeClr val="bg1"/>
                </a:solidFill>
                <a:latin typeface="Arial" panose="020B0604020202020204" pitchFamily="34" charset="0"/>
                <a:cs typeface="Arial" panose="020B0604020202020204" pitchFamily="34" charset="0"/>
              </a:rPr>
              <a:t>Data using</a:t>
            </a:r>
          </a:p>
        </p:txBody>
      </p:sp>
      <p:sp>
        <p:nvSpPr>
          <p:cNvPr id="5" name="Content Placeholder 2">
            <a:extLst>
              <a:ext uri="{FF2B5EF4-FFF2-40B4-BE49-F238E27FC236}">
                <a16:creationId xmlns:a16="http://schemas.microsoft.com/office/drawing/2014/main" id="{DD5F7348-C0FB-03A5-1B87-15C32AE2D526}"/>
              </a:ext>
            </a:extLst>
          </p:cNvPr>
          <p:cNvSpPr>
            <a:spLocks noGrp="1"/>
          </p:cNvSpPr>
          <p:nvPr>
            <p:ph idx="1"/>
          </p:nvPr>
        </p:nvSpPr>
        <p:spPr>
          <a:xfrm>
            <a:off x="786383" y="3471176"/>
            <a:ext cx="4827936" cy="2710168"/>
          </a:xfrm>
        </p:spPr>
        <p:txBody>
          <a:bodyPr anchor="t">
            <a:normAutofit/>
          </a:bodyPr>
          <a:lstStyle/>
          <a:p>
            <a:pPr marL="0" indent="0">
              <a:buNone/>
            </a:pPr>
            <a:r>
              <a:rPr lang="vi-VN" sz="1800" dirty="0" err="1">
                <a:solidFill>
                  <a:schemeClr val="bg1"/>
                </a:solidFill>
                <a:latin typeface="Arial" panose="020B0604020202020204" pitchFamily="34" charset="0"/>
                <a:cs typeface="Arial" panose="020B0604020202020204" pitchFamily="34" charset="0"/>
              </a:rPr>
              <a:t>Library</a:t>
            </a:r>
            <a:r>
              <a:rPr lang="vi-VN" sz="1800" dirty="0">
                <a:solidFill>
                  <a:schemeClr val="bg1"/>
                </a:solidFill>
                <a:latin typeface="Arial" panose="020B0604020202020204" pitchFamily="34" charset="0"/>
                <a:cs typeface="Arial" panose="020B0604020202020204" pitchFamily="34" charset="0"/>
              </a:rPr>
              <a:t>(</a:t>
            </a:r>
            <a:r>
              <a:rPr lang="vi-VN" sz="1800" dirty="0" err="1">
                <a:solidFill>
                  <a:schemeClr val="bg1"/>
                </a:solidFill>
                <a:latin typeface="Arial" panose="020B0604020202020204" pitchFamily="34" charset="0"/>
                <a:cs typeface="Arial" panose="020B0604020202020204" pitchFamily="34" charset="0"/>
              </a:rPr>
              <a:t>datasets</a:t>
            </a:r>
            <a:r>
              <a:rPr lang="vi-VN" sz="1800" dirty="0">
                <a:solidFill>
                  <a:schemeClr val="bg1"/>
                </a:solidFill>
                <a:latin typeface="Arial" panose="020B0604020202020204" pitchFamily="34" charset="0"/>
                <a:cs typeface="Arial" panose="020B0604020202020204" pitchFamily="34" charset="0"/>
              </a:rPr>
              <a:t>)</a:t>
            </a:r>
          </a:p>
          <a:p>
            <a:pPr marL="0" indent="0">
              <a:buNone/>
            </a:pPr>
            <a:r>
              <a:rPr lang="vi-VN" sz="1800" dirty="0" err="1">
                <a:solidFill>
                  <a:schemeClr val="bg1"/>
                </a:solidFill>
                <a:latin typeface="Arial" panose="020B0604020202020204" pitchFamily="34" charset="0"/>
                <a:cs typeface="Arial" panose="020B0604020202020204" pitchFamily="34" charset="0"/>
              </a:rPr>
              <a:t>iris</a:t>
            </a:r>
            <a:endParaRPr lang="en-US"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126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8558C5-6A1B-E1F6-73DA-1D69949697F9}"/>
              </a:ext>
            </a:extLst>
          </p:cNvPr>
          <p:cNvSpPr>
            <a:spLocks noGrp="1"/>
          </p:cNvSpPr>
          <p:nvPr>
            <p:ph idx="1"/>
          </p:nvPr>
        </p:nvSpPr>
        <p:spPr>
          <a:xfrm>
            <a:off x="1237247" y="1281380"/>
            <a:ext cx="9717506" cy="447340"/>
          </a:xfrm>
        </p:spPr>
        <p:txBody>
          <a:bodyPr>
            <a:normAutofit fontScale="92500" lnSpcReduction="20000"/>
          </a:bodyPr>
          <a:lstStyle/>
          <a:p>
            <a:pPr marL="0" indent="0" algn="just">
              <a:buNone/>
            </a:pPr>
            <a:r>
              <a:rPr lang="en-US" sz="3200" dirty="0" err="1">
                <a:latin typeface="Arial" panose="020B0604020202020204" pitchFamily="34" charset="0"/>
                <a:cs typeface="Arial" panose="020B0604020202020204" pitchFamily="34" charset="0"/>
              </a:rPr>
              <a:t>ggplot</a:t>
            </a:r>
            <a:r>
              <a:rPr lang="en-US" sz="3200" dirty="0">
                <a:latin typeface="Arial" panose="020B0604020202020204" pitchFamily="34" charset="0"/>
                <a:cs typeface="Arial" panose="020B0604020202020204" pitchFamily="34" charset="0"/>
              </a:rPr>
              <a:t>(data, </a:t>
            </a:r>
            <a:r>
              <a:rPr lang="en-US" sz="3200" dirty="0" err="1">
                <a:latin typeface="Arial" panose="020B0604020202020204" pitchFamily="34" charset="0"/>
                <a:cs typeface="Arial" panose="020B0604020202020204" pitchFamily="34" charset="0"/>
              </a:rPr>
              <a:t>aes</a:t>
            </a:r>
            <a:r>
              <a:rPr lang="en-US" sz="3200" dirty="0">
                <a:latin typeface="Arial" panose="020B0604020202020204" pitchFamily="34" charset="0"/>
                <a:cs typeface="Arial" panose="020B0604020202020204" pitchFamily="34" charset="0"/>
              </a:rPr>
              <a:t>(</a:t>
            </a:r>
            <a:r>
              <a:rPr lang="en-US" sz="3200" dirty="0" err="1">
                <a:latin typeface="Arial" panose="020B0604020202020204" pitchFamily="34" charset="0"/>
                <a:cs typeface="Arial" panose="020B0604020202020204" pitchFamily="34" charset="0"/>
              </a:rPr>
              <a:t>x,y</a:t>
            </a:r>
            <a:r>
              <a:rPr lang="en-US" sz="3200" dirty="0">
                <a:latin typeface="Arial" panose="020B0604020202020204" pitchFamily="34" charset="0"/>
                <a:cs typeface="Arial" panose="020B0604020202020204" pitchFamily="34" charset="0"/>
              </a:rPr>
              <a:t>) </a:t>
            </a:r>
            <a:r>
              <a:rPr lang="vi-VN" sz="3200" dirty="0">
                <a:latin typeface="Arial" panose="020B0604020202020204" pitchFamily="34" charset="0"/>
                <a:cs typeface="Arial" panose="020B0604020202020204" pitchFamily="34" charset="0"/>
              </a:rPr>
              <a:t>+ </a:t>
            </a:r>
            <a:r>
              <a:rPr lang="vi-VN" sz="3200" dirty="0" err="1">
                <a:latin typeface="Arial" panose="020B0604020202020204" pitchFamily="34" charset="0"/>
                <a:cs typeface="Arial" panose="020B0604020202020204" pitchFamily="34" charset="0"/>
              </a:rPr>
              <a:t>labs</a:t>
            </a:r>
            <a:r>
              <a:rPr lang="vi-VN" sz="3200" dirty="0">
                <a:latin typeface="Arial" panose="020B0604020202020204" pitchFamily="34" charset="0"/>
                <a:cs typeface="Arial" panose="020B0604020202020204" pitchFamily="34" charset="0"/>
              </a:rPr>
              <a:t>(</a:t>
            </a:r>
            <a:r>
              <a:rPr lang="vi-VN" sz="3200" dirty="0" err="1">
                <a:latin typeface="Arial" panose="020B0604020202020204" pitchFamily="34" charset="0"/>
                <a:cs typeface="Arial" panose="020B0604020202020204" pitchFamily="34" charset="0"/>
              </a:rPr>
              <a:t>title,xlab,ylab</a:t>
            </a:r>
            <a:r>
              <a:rPr lang="vi-VN" sz="3200" dirty="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028F9BE-C003-3790-5A3A-D4C3E79A0FFC}"/>
              </a:ext>
            </a:extLst>
          </p:cNvPr>
          <p:cNvSpPr>
            <a:spLocks noGrp="1"/>
          </p:cNvSpPr>
          <p:nvPr>
            <p:ph type="title"/>
          </p:nvPr>
        </p:nvSpPr>
        <p:spPr>
          <a:xfrm>
            <a:off x="1192129" y="249003"/>
            <a:ext cx="4262187" cy="1032377"/>
          </a:xfrm>
        </p:spPr>
        <p:txBody>
          <a:bodyPr>
            <a:normAutofit fontScale="90000"/>
          </a:bodyPr>
          <a:lstStyle/>
          <a:p>
            <a:r>
              <a:rPr lang="vi-VN" dirty="0" err="1">
                <a:latin typeface="Arial" panose="020B0604020202020204" pitchFamily="34" charset="0"/>
                <a:cs typeface="Arial" panose="020B0604020202020204" pitchFamily="34" charset="0"/>
              </a:rPr>
              <a:t>Syntax</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of</a:t>
            </a:r>
            <a:r>
              <a:rPr lang="vi-V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ggplot2</a:t>
            </a:r>
            <a:endParaRPr lang="en-US"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4E66C52-64A2-C0EB-F7F5-A260AA284A86}"/>
              </a:ext>
            </a:extLst>
          </p:cNvPr>
          <p:cNvPicPr>
            <a:picLocks noChangeAspect="1"/>
          </p:cNvPicPr>
          <p:nvPr/>
        </p:nvPicPr>
        <p:blipFill>
          <a:blip r:embed="rId3"/>
          <a:stretch>
            <a:fillRect/>
          </a:stretch>
        </p:blipFill>
        <p:spPr>
          <a:xfrm>
            <a:off x="1515977" y="2832223"/>
            <a:ext cx="3483145" cy="3483145"/>
          </a:xfrm>
          <a:prstGeom prst="rect">
            <a:avLst/>
          </a:prstGeom>
        </p:spPr>
      </p:pic>
      <p:pic>
        <p:nvPicPr>
          <p:cNvPr id="8" name="Picture 7">
            <a:extLst>
              <a:ext uri="{FF2B5EF4-FFF2-40B4-BE49-F238E27FC236}">
                <a16:creationId xmlns:a16="http://schemas.microsoft.com/office/drawing/2014/main" id="{660E7D7D-2670-3E10-18BF-946C618319C5}"/>
              </a:ext>
            </a:extLst>
          </p:cNvPr>
          <p:cNvPicPr>
            <a:picLocks noChangeAspect="1"/>
          </p:cNvPicPr>
          <p:nvPr/>
        </p:nvPicPr>
        <p:blipFill>
          <a:blip r:embed="rId4"/>
          <a:stretch>
            <a:fillRect/>
          </a:stretch>
        </p:blipFill>
        <p:spPr>
          <a:xfrm>
            <a:off x="6629022" y="2832222"/>
            <a:ext cx="3483145" cy="3483145"/>
          </a:xfrm>
          <a:prstGeom prst="rect">
            <a:avLst/>
          </a:prstGeom>
        </p:spPr>
      </p:pic>
      <p:pic>
        <p:nvPicPr>
          <p:cNvPr id="11" name="Picture 10">
            <a:extLst>
              <a:ext uri="{FF2B5EF4-FFF2-40B4-BE49-F238E27FC236}">
                <a16:creationId xmlns:a16="http://schemas.microsoft.com/office/drawing/2014/main" id="{B97D114C-E50F-1295-526F-AC7054050898}"/>
              </a:ext>
            </a:extLst>
          </p:cNvPr>
          <p:cNvPicPr>
            <a:picLocks noChangeAspect="1"/>
          </p:cNvPicPr>
          <p:nvPr/>
        </p:nvPicPr>
        <p:blipFill>
          <a:blip r:embed="rId5"/>
          <a:stretch>
            <a:fillRect/>
          </a:stretch>
        </p:blipFill>
        <p:spPr>
          <a:xfrm>
            <a:off x="1192129" y="2169276"/>
            <a:ext cx="4262187" cy="338513"/>
          </a:xfrm>
          <a:prstGeom prst="rect">
            <a:avLst/>
          </a:prstGeom>
        </p:spPr>
      </p:pic>
      <p:pic>
        <p:nvPicPr>
          <p:cNvPr id="14" name="Picture 13">
            <a:extLst>
              <a:ext uri="{FF2B5EF4-FFF2-40B4-BE49-F238E27FC236}">
                <a16:creationId xmlns:a16="http://schemas.microsoft.com/office/drawing/2014/main" id="{716E99D0-D67A-37F0-C467-C5AE98736B62}"/>
              </a:ext>
            </a:extLst>
          </p:cNvPr>
          <p:cNvPicPr>
            <a:picLocks noChangeAspect="1"/>
          </p:cNvPicPr>
          <p:nvPr/>
        </p:nvPicPr>
        <p:blipFill>
          <a:blip r:embed="rId6"/>
          <a:stretch>
            <a:fillRect/>
          </a:stretch>
        </p:blipFill>
        <p:spPr>
          <a:xfrm>
            <a:off x="6629022" y="2169276"/>
            <a:ext cx="3889284" cy="444294"/>
          </a:xfrm>
          <a:prstGeom prst="rect">
            <a:avLst/>
          </a:prstGeom>
        </p:spPr>
      </p:pic>
    </p:spTree>
    <p:extLst>
      <p:ext uri="{BB962C8B-B14F-4D97-AF65-F5344CB8AC3E}">
        <p14:creationId xmlns:p14="http://schemas.microsoft.com/office/powerpoint/2010/main" val="82245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2012A2-F1E5-1F74-267A-29CF31BD945C}"/>
              </a:ext>
            </a:extLst>
          </p:cNvPr>
          <p:cNvSpPr>
            <a:spLocks noGrp="1"/>
          </p:cNvSpPr>
          <p:nvPr>
            <p:ph idx="1"/>
          </p:nvPr>
        </p:nvSpPr>
        <p:spPr>
          <a:xfrm>
            <a:off x="838200" y="671382"/>
            <a:ext cx="10515600" cy="4351338"/>
          </a:xfrm>
        </p:spPr>
        <p:txBody>
          <a:bodyPr>
            <a:normAutofit/>
          </a:bodyPr>
          <a:lstStyle/>
          <a:p>
            <a:pPr marL="0" indent="0">
              <a:buNone/>
            </a:pPr>
            <a:r>
              <a:rPr lang="en-US" dirty="0" err="1">
                <a:latin typeface="Arial" panose="020B0604020202020204" pitchFamily="34" charset="0"/>
                <a:cs typeface="Arial" panose="020B0604020202020204" pitchFamily="34" charset="0"/>
              </a:rPr>
              <a:t>ggplot</a:t>
            </a:r>
            <a:r>
              <a:rPr lang="en-US" dirty="0">
                <a:latin typeface="Arial" panose="020B0604020202020204" pitchFamily="34" charset="0"/>
                <a:cs typeface="Arial" panose="020B0604020202020204" pitchFamily="34" charset="0"/>
              </a:rPr>
              <a:t>(data, </a:t>
            </a:r>
            <a:r>
              <a:rPr lang="en-US" dirty="0" err="1">
                <a:latin typeface="Arial" panose="020B0604020202020204" pitchFamily="34" charset="0"/>
                <a:cs typeface="Arial" panose="020B0604020202020204" pitchFamily="34" charset="0"/>
              </a:rPr>
              <a:t>aes</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x,y</a:t>
            </a:r>
            <a:r>
              <a:rPr lang="en-US" dirty="0">
                <a:latin typeface="Arial" panose="020B0604020202020204" pitchFamily="34" charset="0"/>
                <a:cs typeface="Arial" panose="020B0604020202020204" pitchFamily="34" charset="0"/>
              </a:rPr>
              <a:t>) +</a:t>
            </a:r>
          </a:p>
          <a:p>
            <a:r>
              <a:rPr lang="en-US" dirty="0" err="1">
                <a:latin typeface="Arial" panose="020B0604020202020204" pitchFamily="34" charset="0"/>
                <a:cs typeface="Arial" panose="020B0604020202020204" pitchFamily="34" charset="0"/>
              </a:rPr>
              <a:t>Geom_function</a:t>
            </a:r>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geom_options</a:t>
            </a:r>
            <a:r>
              <a:rPr lang="en-US" dirty="0">
                <a:latin typeface="Arial" panose="020B0604020202020204" pitchFamily="34" charset="0"/>
                <a:cs typeface="Arial" panose="020B0604020202020204" pitchFamily="34" charset="0"/>
              </a:rPr>
              <a:t>&gt;)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stat_function</a:t>
            </a:r>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stat_options</a:t>
            </a:r>
            <a:r>
              <a:rPr lang="en-US" dirty="0">
                <a:latin typeface="Arial" panose="020B0604020202020204" pitchFamily="34" charset="0"/>
                <a:cs typeface="Arial" panose="020B0604020202020204" pitchFamily="34" charset="0"/>
              </a:rPr>
              <a:t>&gt;) </a:t>
            </a:r>
          </a:p>
          <a:p>
            <a:r>
              <a:rPr lang="en-US" dirty="0" err="1">
                <a:latin typeface="Arial" panose="020B0604020202020204" pitchFamily="34" charset="0"/>
                <a:cs typeface="Arial" panose="020B0604020202020204" pitchFamily="34" charset="0"/>
              </a:rPr>
              <a:t>coordinate_function</a:t>
            </a:r>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coordinate_options</a:t>
            </a:r>
            <a:r>
              <a:rPr lang="en-US" dirty="0">
                <a:latin typeface="Arial" panose="020B0604020202020204" pitchFamily="34" charset="0"/>
                <a:cs typeface="Arial" panose="020B0604020202020204" pitchFamily="34" charset="0"/>
              </a:rPr>
              <a:t>&gt;)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facet_function</a:t>
            </a:r>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facet_options</a:t>
            </a:r>
            <a:r>
              <a:rPr lang="en-US" dirty="0">
                <a:latin typeface="Arial" panose="020B0604020202020204" pitchFamily="34" charset="0"/>
                <a:cs typeface="Arial" panose="020B0604020202020204" pitchFamily="34" charset="0"/>
              </a:rPr>
              <a:t>&gt;)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scale_function</a:t>
            </a:r>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scale_options</a:t>
            </a:r>
            <a:r>
              <a:rPr lang="en-US" dirty="0">
                <a:latin typeface="Arial" panose="020B0604020202020204" pitchFamily="34" charset="0"/>
                <a:cs typeface="Arial" panose="020B0604020202020204" pitchFamily="34" charset="0"/>
              </a:rPr>
              <a:t>&gt;)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theme_function</a:t>
            </a:r>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theme_options</a:t>
            </a:r>
            <a:r>
              <a:rPr lang="en-US" dirty="0">
                <a:latin typeface="Arial" panose="020B0604020202020204" pitchFamily="34" charset="0"/>
                <a:cs typeface="Arial" panose="020B0604020202020204" pitchFamily="34" charset="0"/>
              </a:rPr>
              <a:t>&gt;) </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annotation_function</a:t>
            </a:r>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annotation_options</a:t>
            </a:r>
            <a:r>
              <a:rPr lang="en-US" dirty="0">
                <a:latin typeface="Arial" panose="020B0604020202020204" pitchFamily="34" charset="0"/>
                <a:cs typeface="Arial" panose="020B0604020202020204" pitchFamily="34" charset="0"/>
              </a:rPr>
              <a:t>&gt;)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504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ED09-4270-655A-E63F-A4769BAC27AD}"/>
              </a:ext>
            </a:extLst>
          </p:cNvPr>
          <p:cNvSpPr>
            <a:spLocks noGrp="1"/>
          </p:cNvSpPr>
          <p:nvPr>
            <p:ph type="title"/>
          </p:nvPr>
        </p:nvSpPr>
        <p:spPr/>
        <p:txBody>
          <a:bodyPr>
            <a:normAutofit/>
          </a:bodyPr>
          <a:lstStyle/>
          <a:p>
            <a:pPr algn="just"/>
            <a:r>
              <a:rPr lang="en-US" sz="3200" dirty="0" err="1">
                <a:latin typeface="Arial" panose="020B0604020202020204" pitchFamily="34" charset="0"/>
                <a:cs typeface="Arial" panose="020B0604020202020204" pitchFamily="34" charset="0"/>
              </a:rPr>
              <a:t>Geom_function</a:t>
            </a:r>
            <a:r>
              <a:rPr lang="en-US" sz="3200" dirty="0">
                <a:latin typeface="Arial" panose="020B0604020202020204" pitchFamily="34" charset="0"/>
                <a:cs typeface="Arial" panose="020B0604020202020204" pitchFamily="34" charset="0"/>
              </a:rPr>
              <a:t>: define the type of geometric object to draw on the plot.</a:t>
            </a:r>
          </a:p>
        </p:txBody>
      </p:sp>
      <p:sp>
        <p:nvSpPr>
          <p:cNvPr id="4" name="TextBox 3">
            <a:extLst>
              <a:ext uri="{FF2B5EF4-FFF2-40B4-BE49-F238E27FC236}">
                <a16:creationId xmlns:a16="http://schemas.microsoft.com/office/drawing/2014/main" id="{2C511DA4-CFC9-994B-DF46-7147EE536566}"/>
              </a:ext>
            </a:extLst>
          </p:cNvPr>
          <p:cNvSpPr txBox="1"/>
          <p:nvPr/>
        </p:nvSpPr>
        <p:spPr>
          <a:xfrm>
            <a:off x="838200" y="1874728"/>
            <a:ext cx="10515600" cy="3539430"/>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geom_point</a:t>
            </a:r>
            <a:r>
              <a:rPr lang="en-US" sz="2800" dirty="0">
                <a:latin typeface="Arial" panose="020B0604020202020204" pitchFamily="34" charset="0"/>
                <a:cs typeface="Arial" panose="020B0604020202020204" pitchFamily="34" charset="0"/>
              </a:rPr>
              <a:t>(): Scatter plot</a:t>
            </a:r>
          </a:p>
          <a:p>
            <a:r>
              <a:rPr lang="en-US" sz="2800" dirty="0" err="1">
                <a:latin typeface="Arial" panose="020B0604020202020204" pitchFamily="34" charset="0"/>
                <a:cs typeface="Arial" panose="020B0604020202020204" pitchFamily="34" charset="0"/>
              </a:rPr>
              <a:t>geom_line</a:t>
            </a:r>
            <a:r>
              <a:rPr lang="en-US" sz="2800" dirty="0">
                <a:latin typeface="Arial" panose="020B0604020202020204" pitchFamily="34" charset="0"/>
                <a:cs typeface="Arial" panose="020B0604020202020204" pitchFamily="34" charset="0"/>
              </a:rPr>
              <a:t>(): Line plot</a:t>
            </a:r>
          </a:p>
          <a:p>
            <a:r>
              <a:rPr lang="en-US" sz="2800" dirty="0" err="1">
                <a:latin typeface="Arial" panose="020B0604020202020204" pitchFamily="34" charset="0"/>
                <a:cs typeface="Arial" panose="020B0604020202020204" pitchFamily="34" charset="0"/>
              </a:rPr>
              <a:t>geom_bar</a:t>
            </a:r>
            <a:r>
              <a:rPr lang="en-US" sz="2800" dirty="0">
                <a:latin typeface="Arial" panose="020B0604020202020204" pitchFamily="34" charset="0"/>
                <a:cs typeface="Arial" panose="020B0604020202020204" pitchFamily="34" charset="0"/>
              </a:rPr>
              <a:t>(): Bar plot</a:t>
            </a:r>
          </a:p>
          <a:p>
            <a:r>
              <a:rPr lang="en-US" sz="2800" dirty="0" err="1">
                <a:latin typeface="Arial" panose="020B0604020202020204" pitchFamily="34" charset="0"/>
                <a:cs typeface="Arial" panose="020B0604020202020204" pitchFamily="34" charset="0"/>
              </a:rPr>
              <a:t>geom_histogram</a:t>
            </a:r>
            <a:r>
              <a:rPr lang="en-US" sz="2800" dirty="0">
                <a:latin typeface="Arial" panose="020B0604020202020204" pitchFamily="34" charset="0"/>
                <a:cs typeface="Arial" panose="020B0604020202020204" pitchFamily="34" charset="0"/>
              </a:rPr>
              <a:t>(): Histogram</a:t>
            </a:r>
          </a:p>
          <a:p>
            <a:r>
              <a:rPr lang="en-US" sz="2800" dirty="0" err="1">
                <a:latin typeface="Arial" panose="020B0604020202020204" pitchFamily="34" charset="0"/>
                <a:cs typeface="Arial" panose="020B0604020202020204" pitchFamily="34" charset="0"/>
              </a:rPr>
              <a:t>geom_boxplot</a:t>
            </a:r>
            <a:r>
              <a:rPr lang="en-US" sz="2800" dirty="0">
                <a:latin typeface="Arial" panose="020B0604020202020204" pitchFamily="34" charset="0"/>
                <a:cs typeface="Arial" panose="020B0604020202020204" pitchFamily="34" charset="0"/>
              </a:rPr>
              <a:t>(): Box plot</a:t>
            </a:r>
          </a:p>
          <a:p>
            <a:r>
              <a:rPr lang="en-US" sz="2800" dirty="0" err="1">
                <a:latin typeface="Arial" panose="020B0604020202020204" pitchFamily="34" charset="0"/>
                <a:cs typeface="Arial" panose="020B0604020202020204" pitchFamily="34" charset="0"/>
              </a:rPr>
              <a:t>Geom_violin</a:t>
            </a:r>
            <a:r>
              <a:rPr lang="en-US" sz="2800" dirty="0">
                <a:latin typeface="Arial" panose="020B0604020202020204" pitchFamily="34" charset="0"/>
                <a:cs typeface="Arial" panose="020B0604020202020204" pitchFamily="34" charset="0"/>
              </a:rPr>
              <a:t>(): Violin plot</a:t>
            </a:r>
          </a:p>
          <a:p>
            <a:r>
              <a:rPr lang="en-US" sz="2800" dirty="0" err="1">
                <a:latin typeface="Arial" panose="020B0604020202020204" pitchFamily="34" charset="0"/>
                <a:cs typeface="Arial" panose="020B0604020202020204" pitchFamily="34" charset="0"/>
              </a:rPr>
              <a:t>geom_density</a:t>
            </a:r>
            <a:r>
              <a:rPr lang="en-US" sz="2800" dirty="0">
                <a:latin typeface="Arial" panose="020B0604020202020204" pitchFamily="34" charset="0"/>
                <a:cs typeface="Arial" panose="020B0604020202020204" pitchFamily="34" charset="0"/>
              </a:rPr>
              <a:t>(): Density plot</a:t>
            </a:r>
          </a:p>
          <a:p>
            <a:r>
              <a:rPr lang="en-US" sz="2800" dirty="0" err="1">
                <a:latin typeface="Arial" panose="020B0604020202020204" pitchFamily="34" charset="0"/>
                <a:cs typeface="Arial" panose="020B0604020202020204" pitchFamily="34" charset="0"/>
              </a:rPr>
              <a:t>geom_smooth</a:t>
            </a:r>
            <a:r>
              <a:rPr lang="en-US" sz="2800" dirty="0">
                <a:latin typeface="Arial" panose="020B0604020202020204" pitchFamily="34" charset="0"/>
                <a:cs typeface="Arial" panose="020B0604020202020204" pitchFamily="34" charset="0"/>
              </a:rPr>
              <a:t>(): Add a smoothed line (e.g., regression line)</a:t>
            </a:r>
          </a:p>
        </p:txBody>
      </p:sp>
    </p:spTree>
    <p:extLst>
      <p:ext uri="{BB962C8B-B14F-4D97-AF65-F5344CB8AC3E}">
        <p14:creationId xmlns:p14="http://schemas.microsoft.com/office/powerpoint/2010/main" val="4254015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7283</TotalTime>
  <Words>2482</Words>
  <Application>Microsoft Office PowerPoint</Application>
  <PresentationFormat>Widescreen</PresentationFormat>
  <Paragraphs>240</Paragraphs>
  <Slides>46</Slides>
  <Notes>28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Aptos</vt:lpstr>
      <vt:lpstr>Aptos Display</vt:lpstr>
      <vt:lpstr>Arial</vt:lpstr>
      <vt:lpstr>inherit</vt:lpstr>
      <vt:lpstr>notosanssc_regular</vt:lpstr>
      <vt:lpstr>Open Sans</vt:lpstr>
      <vt:lpstr>Poppins</vt:lpstr>
      <vt:lpstr>Roboto</vt:lpstr>
      <vt:lpstr>var(--font-normal-semibold)</vt:lpstr>
      <vt:lpstr>Office Theme</vt:lpstr>
      <vt:lpstr>GGPLOT2</vt:lpstr>
      <vt:lpstr>Content</vt:lpstr>
      <vt:lpstr>INTRODUCTION</vt:lpstr>
      <vt:lpstr>Why we need to visualize data?</vt:lpstr>
      <vt:lpstr>ggplot2</vt:lpstr>
      <vt:lpstr>Data using</vt:lpstr>
      <vt:lpstr>Syntax of ggplot2</vt:lpstr>
      <vt:lpstr>PowerPoint Presentation</vt:lpstr>
      <vt:lpstr>Geom_function: define the type of geometric object to draw on the plot.</vt:lpstr>
      <vt:lpstr>PowerPoint Presentation</vt:lpstr>
      <vt:lpstr>coordinate_function: displays coordinate system</vt:lpstr>
      <vt:lpstr>PowerPoint Presentation</vt:lpstr>
      <vt:lpstr>PowerPoint Presentation</vt:lpstr>
      <vt:lpstr>facet_function: create small multiples (faceted plots) based on categorical variables.</vt:lpstr>
      <vt:lpstr>Stat_function: displays statiscal on plot</vt:lpstr>
      <vt:lpstr> scale_function: adjusting the mapping of data values to aesthetics like color, size, or shape in a plot</vt:lpstr>
      <vt:lpstr>PowerPoint Presentation</vt:lpstr>
      <vt:lpstr>PowerPoint Presentation</vt:lpstr>
      <vt:lpstr>BARPLOT</vt:lpstr>
      <vt:lpstr>PowerPoint Presentation</vt:lpstr>
      <vt:lpstr>Component and Interpreting a Bar Plot</vt:lpstr>
      <vt:lpstr>Advantages</vt:lpstr>
      <vt:lpstr>Disadvantages</vt:lpstr>
      <vt:lpstr>HISTOGRAM</vt:lpstr>
      <vt:lpstr>PowerPoint Presentation</vt:lpstr>
      <vt:lpstr>Components and interpret of a Histogram</vt:lpstr>
      <vt:lpstr>PowerPoint Presentation</vt:lpstr>
      <vt:lpstr>Advantages</vt:lpstr>
      <vt:lpstr>Disadvantages</vt:lpstr>
      <vt:lpstr>Compare Barplot and Histogram</vt:lpstr>
      <vt:lpstr>PowerPoint Presentation</vt:lpstr>
      <vt:lpstr>Components and Interpreting a Box Plot</vt:lpstr>
      <vt:lpstr>PowerPoint Presentation</vt:lpstr>
      <vt:lpstr>Components of a Violin Plot – Bean Plot</vt:lpstr>
      <vt:lpstr>PowerPoint Presentation</vt:lpstr>
      <vt:lpstr>PowerPoint Presentation</vt:lpstr>
      <vt:lpstr>SCATTER PLOT</vt:lpstr>
      <vt:lpstr>Components and Interpret a Scatter Plot</vt:lpstr>
      <vt:lpstr>Components and Interpret a Scatter Plot</vt:lpstr>
      <vt:lpstr>Components and Interpret a Scatter Plot</vt:lpstr>
      <vt:lpstr>Advantages</vt:lpstr>
      <vt:lpstr>Disadvantages</vt:lpstr>
      <vt:lpstr>Take home messages</vt:lpstr>
      <vt:lpstr>PowerPoint Presentation</vt:lpstr>
      <vt:lpstr>PowerPoint Presentation</vt:lpstr>
      <vt:lpstr>Thanks for your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Quan Pham</dc:creator>
  <cp:lastModifiedBy>Quan Pham</cp:lastModifiedBy>
  <cp:revision>56</cp:revision>
  <dcterms:created xsi:type="dcterms:W3CDTF">2024-06-17T13:50:08Z</dcterms:created>
  <dcterms:modified xsi:type="dcterms:W3CDTF">2024-06-30T13:25:45Z</dcterms:modified>
</cp:coreProperties>
</file>